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96" r:id="rId3"/>
    <p:sldId id="268" r:id="rId4"/>
    <p:sldId id="270" r:id="rId5"/>
    <p:sldId id="271" r:id="rId6"/>
    <p:sldId id="272" r:id="rId7"/>
    <p:sldId id="274" r:id="rId8"/>
    <p:sldId id="275" r:id="rId9"/>
    <p:sldId id="278" r:id="rId10"/>
    <p:sldId id="280" r:id="rId11"/>
    <p:sldId id="276" r:id="rId12"/>
    <p:sldId id="277" r:id="rId13"/>
    <p:sldId id="295" r:id="rId14"/>
    <p:sldId id="284" r:id="rId15"/>
    <p:sldId id="279" r:id="rId16"/>
    <p:sldId id="281" r:id="rId17"/>
    <p:sldId id="282" r:id="rId18"/>
    <p:sldId id="283" r:id="rId19"/>
    <p:sldId id="288" r:id="rId20"/>
    <p:sldId id="285" r:id="rId21"/>
    <p:sldId id="287" r:id="rId22"/>
    <p:sldId id="286" r:id="rId23"/>
    <p:sldId id="289" r:id="rId24"/>
    <p:sldId id="290" r:id="rId25"/>
    <p:sldId id="291" r:id="rId26"/>
    <p:sldId id="292" r:id="rId27"/>
    <p:sldId id="293" r:id="rId28"/>
    <p:sldId id="29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826066E3-32FA-4650-A432-C24035C14331}">
          <p14:sldIdLst>
            <p14:sldId id="256"/>
          </p14:sldIdLst>
        </p14:section>
        <p14:section name="Content Slides" id="{EEF0E360-40A6-4A53-9AED-09B5D62E8E3B}">
          <p14:sldIdLst>
            <p14:sldId id="296"/>
            <p14:sldId id="268"/>
            <p14:sldId id="270"/>
            <p14:sldId id="271"/>
            <p14:sldId id="272"/>
            <p14:sldId id="274"/>
            <p14:sldId id="275"/>
            <p14:sldId id="278"/>
            <p14:sldId id="280"/>
            <p14:sldId id="276"/>
            <p14:sldId id="277"/>
            <p14:sldId id="295"/>
            <p14:sldId id="284"/>
            <p14:sldId id="279"/>
            <p14:sldId id="281"/>
            <p14:sldId id="282"/>
            <p14:sldId id="283"/>
            <p14:sldId id="288"/>
            <p14:sldId id="285"/>
            <p14:sldId id="287"/>
            <p14:sldId id="286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CFCE"/>
    <a:srgbClr val="FFCF0E"/>
    <a:srgbClr val="666766"/>
    <a:srgbClr val="FFCD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0" autoAdjust="0"/>
    <p:restoredTop sz="94660"/>
  </p:normalViewPr>
  <p:slideViewPr>
    <p:cSldViewPr snapToGrid="0">
      <p:cViewPr varScale="1">
        <p:scale>
          <a:sx n="78" d="100"/>
          <a:sy n="78" d="100"/>
        </p:scale>
        <p:origin x="9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E7A61-FD35-4CA6-87E4-1406288FECAB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9FCBE-F713-431E-B904-54772D8E2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33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9FCBE-F713-431E-B904-54772D8E2D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40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9FCBE-F713-431E-B904-54772D8E2D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raphic 1112">
            <a:extLst>
              <a:ext uri="{FF2B5EF4-FFF2-40B4-BE49-F238E27FC236}">
                <a16:creationId xmlns:a16="http://schemas.microsoft.com/office/drawing/2014/main" id="{75F48C19-E11F-43C9-863E-31CD48AF28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6613" y="486481"/>
            <a:ext cx="3772021" cy="2274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058DE-BEDC-485B-AF5C-310F0D73FB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481" y="952762"/>
            <a:ext cx="10336192" cy="207645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/>
            </a:lvl1pPr>
          </a:lstStyle>
          <a:p>
            <a:r>
              <a:rPr lang="en-US" dirty="0"/>
              <a:t>Paper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42DBD-41E0-4DC1-8967-27D3240E93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480" y="3133228"/>
            <a:ext cx="10336191" cy="1542944"/>
          </a:xfr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 name(s), College/university affiliation(s)</a:t>
            </a:r>
          </a:p>
        </p:txBody>
      </p:sp>
      <p:pic>
        <p:nvPicPr>
          <p:cNvPr id="1115" name="Graphic 1114">
            <a:extLst>
              <a:ext uri="{FF2B5EF4-FFF2-40B4-BE49-F238E27FC236}">
                <a16:creationId xmlns:a16="http://schemas.microsoft.com/office/drawing/2014/main" id="{ADE2A507-9F60-4295-B81E-79997CEB71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781550"/>
            <a:ext cx="5829300" cy="2076450"/>
          </a:xfrm>
          <a:prstGeom prst="rect">
            <a:avLst/>
          </a:prstGeom>
        </p:spPr>
      </p:pic>
      <p:sp>
        <p:nvSpPr>
          <p:cNvPr id="1116" name="Rectangle 1115">
            <a:extLst>
              <a:ext uri="{FF2B5EF4-FFF2-40B4-BE49-F238E27FC236}">
                <a16:creationId xmlns:a16="http://schemas.microsoft.com/office/drawing/2014/main" id="{F7CF926B-C740-40A0-9C12-A83BB4B7DFB6}"/>
              </a:ext>
            </a:extLst>
          </p:cNvPr>
          <p:cNvSpPr/>
          <p:nvPr userDrawn="1"/>
        </p:nvSpPr>
        <p:spPr>
          <a:xfrm>
            <a:off x="146252" y="119457"/>
            <a:ext cx="42791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rgbClr val="666766"/>
                </a:solidFill>
                <a:latin typeface="Arial Narrow" panose="020B0606020202030204" pitchFamily="34" charset="0"/>
              </a:rPr>
              <a:t>2021 International Student Paper Contest</a:t>
            </a:r>
          </a:p>
        </p:txBody>
      </p:sp>
    </p:spTree>
    <p:extLst>
      <p:ext uri="{BB962C8B-B14F-4D97-AF65-F5344CB8AC3E}">
        <p14:creationId xmlns:p14="http://schemas.microsoft.com/office/powerpoint/2010/main" val="119328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176FD3-6907-47E6-8750-EDE3DD6DBDAD}"/>
              </a:ext>
            </a:extLst>
          </p:cNvPr>
          <p:cNvSpPr/>
          <p:nvPr userDrawn="1"/>
        </p:nvSpPr>
        <p:spPr>
          <a:xfrm>
            <a:off x="0" y="0"/>
            <a:ext cx="12192000" cy="606829"/>
          </a:xfrm>
          <a:prstGeom prst="rect">
            <a:avLst/>
          </a:prstGeom>
          <a:solidFill>
            <a:srgbClr val="666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l"/>
            <a:endParaRPr lang="en-US" sz="2800" dirty="0">
              <a:solidFill>
                <a:srgbClr val="FFCD05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CBDDD-324B-4601-B885-65B44822F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1999" cy="606828"/>
          </a:xfrm>
        </p:spPr>
        <p:txBody>
          <a:bodyPr>
            <a:noAutofit/>
          </a:bodyPr>
          <a:lstStyle>
            <a:lvl1pPr marL="137160">
              <a:lnSpc>
                <a:spcPct val="100000"/>
              </a:lnSpc>
              <a:defRPr sz="3200">
                <a:solidFill>
                  <a:srgbClr val="FFCF0E"/>
                </a:solidFill>
              </a:defRPr>
            </a:lvl1pPr>
          </a:lstStyle>
          <a:p>
            <a:r>
              <a:rPr lang="en-US" dirty="0"/>
              <a:t>Slide title &lt;single line only&gt;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0FBF9-56E3-4695-B1F6-1350DA7C3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65" y="738555"/>
            <a:ext cx="9565462" cy="6021059"/>
          </a:xfrm>
        </p:spPr>
        <p:txBody>
          <a:bodyPr/>
          <a:lstStyle>
            <a:lvl1pPr indent="-228600">
              <a:lnSpc>
                <a:spcPct val="125000"/>
              </a:lnSpc>
              <a:spcBef>
                <a:spcPts val="0"/>
              </a:spcBef>
              <a:defRPr/>
            </a:lvl1pPr>
            <a:lvl2pPr indent="-228600">
              <a:lnSpc>
                <a:spcPct val="125000"/>
              </a:lnSpc>
              <a:spcBef>
                <a:spcPts val="0"/>
              </a:spcBef>
              <a:defRPr/>
            </a:lvl2pPr>
            <a:lvl3pPr indent="-228600">
              <a:lnSpc>
                <a:spcPct val="125000"/>
              </a:lnSpc>
              <a:spcBef>
                <a:spcPts val="0"/>
              </a:spcBef>
              <a:defRPr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/>
            </a:lvl4pPr>
            <a:lvl5pPr indent="-228600">
              <a:lnSpc>
                <a:spcPct val="125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67E30-FF53-455E-9550-711ED4DF1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7794" y="114146"/>
            <a:ext cx="388485" cy="365125"/>
          </a:xfrm>
        </p:spPr>
        <p:txBody>
          <a:bodyPr/>
          <a:lstStyle>
            <a:lvl1pPr>
              <a:defRPr>
                <a:solidFill>
                  <a:srgbClr val="FFCF0E"/>
                </a:solidFill>
              </a:defRPr>
            </a:lvl1pPr>
          </a:lstStyle>
          <a:p>
            <a:fld id="{CFAA9811-4318-4AEB-BE51-5DD2B974373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aphic 149">
            <a:extLst>
              <a:ext uri="{FF2B5EF4-FFF2-40B4-BE49-F238E27FC236}">
                <a16:creationId xmlns:a16="http://schemas.microsoft.com/office/drawing/2014/main" id="{551DBAC9-3BE0-45E6-AD8D-41154F458BD8}"/>
              </a:ext>
            </a:extLst>
          </p:cNvPr>
          <p:cNvGrpSpPr/>
          <p:nvPr/>
        </p:nvGrpSpPr>
        <p:grpSpPr>
          <a:xfrm>
            <a:off x="9952677" y="905615"/>
            <a:ext cx="2106264" cy="1270316"/>
            <a:chOff x="9742299" y="833645"/>
            <a:chExt cx="2344926" cy="141425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01BE7A8-63D4-43B7-AEA4-B2A9BB3582BB}"/>
                </a:ext>
              </a:extLst>
            </p:cNvPr>
            <p:cNvSpPr/>
            <p:nvPr/>
          </p:nvSpPr>
          <p:spPr>
            <a:xfrm>
              <a:off x="10397396" y="1772140"/>
              <a:ext cx="1040162" cy="9124"/>
            </a:xfrm>
            <a:custGeom>
              <a:avLst/>
              <a:gdLst>
                <a:gd name="connsiteX0" fmla="*/ 5132 w 1040161"/>
                <a:gd name="connsiteY0" fmla="*/ 5132 h 9124"/>
                <a:gd name="connsiteX1" fmla="*/ 1037174 w 1040161"/>
                <a:gd name="connsiteY1" fmla="*/ 5132 h 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0161" h="9124">
                  <a:moveTo>
                    <a:pt x="5132" y="5132"/>
                  </a:moveTo>
                  <a:lnTo>
                    <a:pt x="1037174" y="5132"/>
                  </a:lnTo>
                </a:path>
              </a:pathLst>
            </a:custGeom>
            <a:noFill/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DFDFCEE-8713-4CE4-B90E-B3498A868569}"/>
                </a:ext>
              </a:extLst>
            </p:cNvPr>
            <p:cNvSpPr/>
            <p:nvPr/>
          </p:nvSpPr>
          <p:spPr>
            <a:xfrm>
              <a:off x="10519934" y="1849057"/>
              <a:ext cx="784683" cy="9124"/>
            </a:xfrm>
            <a:custGeom>
              <a:avLst/>
              <a:gdLst>
                <a:gd name="connsiteX0" fmla="*/ 5132 w 784683"/>
                <a:gd name="connsiteY0" fmla="*/ 5132 h 9124"/>
                <a:gd name="connsiteX1" fmla="*/ 783976 w 784683"/>
                <a:gd name="connsiteY1" fmla="*/ 5132 h 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4683" h="9124">
                  <a:moveTo>
                    <a:pt x="5132" y="5132"/>
                  </a:moveTo>
                  <a:lnTo>
                    <a:pt x="783976" y="5132"/>
                  </a:lnTo>
                </a:path>
              </a:pathLst>
            </a:custGeom>
            <a:noFill/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B265DB8-3DB1-4C61-A719-D16E88D22CCE}"/>
                </a:ext>
              </a:extLst>
            </p:cNvPr>
            <p:cNvSpPr/>
            <p:nvPr/>
          </p:nvSpPr>
          <p:spPr>
            <a:xfrm>
              <a:off x="10501959" y="1310637"/>
              <a:ext cx="830305" cy="9124"/>
            </a:xfrm>
            <a:custGeom>
              <a:avLst/>
              <a:gdLst>
                <a:gd name="connsiteX0" fmla="*/ 5132 w 830304"/>
                <a:gd name="connsiteY0" fmla="*/ 5132 h 9124"/>
                <a:gd name="connsiteX1" fmla="*/ 828046 w 830304"/>
                <a:gd name="connsiteY1" fmla="*/ 5132 h 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304" h="9124">
                  <a:moveTo>
                    <a:pt x="5132" y="5132"/>
                  </a:moveTo>
                  <a:lnTo>
                    <a:pt x="828046" y="5132"/>
                  </a:lnTo>
                </a:path>
              </a:pathLst>
            </a:custGeom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E06B77-FCED-4554-AE16-F68499C75A1C}"/>
                </a:ext>
              </a:extLst>
            </p:cNvPr>
            <p:cNvSpPr/>
            <p:nvPr/>
          </p:nvSpPr>
          <p:spPr>
            <a:xfrm>
              <a:off x="10385260" y="1387554"/>
              <a:ext cx="857677" cy="9124"/>
            </a:xfrm>
            <a:custGeom>
              <a:avLst/>
              <a:gdLst>
                <a:gd name="connsiteX0" fmla="*/ 5132 w 857677"/>
                <a:gd name="connsiteY0" fmla="*/ 5132 h 9124"/>
                <a:gd name="connsiteX1" fmla="*/ 853047 w 857677"/>
                <a:gd name="connsiteY1" fmla="*/ 5132 h 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677" h="9124">
                  <a:moveTo>
                    <a:pt x="5132" y="5132"/>
                  </a:moveTo>
                  <a:lnTo>
                    <a:pt x="853047" y="5132"/>
                  </a:lnTo>
                </a:path>
              </a:pathLst>
            </a:custGeom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76B7443-3761-45CE-AE81-1CD735AA157F}"/>
                </a:ext>
              </a:extLst>
            </p:cNvPr>
            <p:cNvSpPr/>
            <p:nvPr/>
          </p:nvSpPr>
          <p:spPr>
            <a:xfrm>
              <a:off x="10319475" y="1464471"/>
              <a:ext cx="410590" cy="9124"/>
            </a:xfrm>
            <a:custGeom>
              <a:avLst/>
              <a:gdLst>
                <a:gd name="connsiteX0" fmla="*/ 5132 w 410590"/>
                <a:gd name="connsiteY0" fmla="*/ 5132 h 9124"/>
                <a:gd name="connsiteX1" fmla="*/ 414080 w 410590"/>
                <a:gd name="connsiteY1" fmla="*/ 5132 h 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0590" h="9124">
                  <a:moveTo>
                    <a:pt x="5132" y="5132"/>
                  </a:moveTo>
                  <a:lnTo>
                    <a:pt x="414080" y="5132"/>
                  </a:lnTo>
                </a:path>
              </a:pathLst>
            </a:custGeom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673AFC-92EA-4FB3-9716-049C9D798927}"/>
                </a:ext>
              </a:extLst>
            </p:cNvPr>
            <p:cNvSpPr/>
            <p:nvPr/>
          </p:nvSpPr>
          <p:spPr>
            <a:xfrm>
              <a:off x="10331062" y="1695223"/>
              <a:ext cx="1177025" cy="9124"/>
            </a:xfrm>
            <a:custGeom>
              <a:avLst/>
              <a:gdLst>
                <a:gd name="connsiteX0" fmla="*/ 5132 w 1177025"/>
                <a:gd name="connsiteY0" fmla="*/ 5132 h 9124"/>
                <a:gd name="connsiteX1" fmla="*/ 1173672 w 1177025"/>
                <a:gd name="connsiteY1" fmla="*/ 5132 h 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7025" h="9124">
                  <a:moveTo>
                    <a:pt x="5132" y="5132"/>
                  </a:moveTo>
                  <a:lnTo>
                    <a:pt x="1173672" y="5132"/>
                  </a:lnTo>
                </a:path>
              </a:pathLst>
            </a:custGeom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7A7092C-1B50-4756-8E1E-8900846A9C6B}"/>
                </a:ext>
              </a:extLst>
            </p:cNvPr>
            <p:cNvSpPr/>
            <p:nvPr/>
          </p:nvSpPr>
          <p:spPr>
            <a:xfrm>
              <a:off x="10977605" y="1618306"/>
              <a:ext cx="556578" cy="9124"/>
            </a:xfrm>
            <a:custGeom>
              <a:avLst/>
              <a:gdLst>
                <a:gd name="connsiteX0" fmla="*/ 5132 w 556577"/>
                <a:gd name="connsiteY0" fmla="*/ 5132 h 9124"/>
                <a:gd name="connsiteX1" fmla="*/ 560159 w 556577"/>
                <a:gd name="connsiteY1" fmla="*/ 5132 h 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77" h="9124">
                  <a:moveTo>
                    <a:pt x="5132" y="5132"/>
                  </a:moveTo>
                  <a:lnTo>
                    <a:pt x="560159" y="5132"/>
                  </a:lnTo>
                </a:path>
              </a:pathLst>
            </a:custGeom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C45B254-D68C-4C91-9298-722E69436CD2}"/>
                </a:ext>
              </a:extLst>
            </p:cNvPr>
            <p:cNvSpPr/>
            <p:nvPr/>
          </p:nvSpPr>
          <p:spPr>
            <a:xfrm>
              <a:off x="10289365" y="1223409"/>
              <a:ext cx="1250019" cy="711690"/>
            </a:xfrm>
            <a:custGeom>
              <a:avLst/>
              <a:gdLst>
                <a:gd name="connsiteX0" fmla="*/ 629138 w 1250018"/>
                <a:gd name="connsiteY0" fmla="*/ 5132 h 711689"/>
                <a:gd name="connsiteX1" fmla="*/ 1253144 w 1250018"/>
                <a:gd name="connsiteY1" fmla="*/ 356324 h 711689"/>
                <a:gd name="connsiteX2" fmla="*/ 629138 w 1250018"/>
                <a:gd name="connsiteY2" fmla="*/ 707515 h 711689"/>
                <a:gd name="connsiteX3" fmla="*/ 5132 w 1250018"/>
                <a:gd name="connsiteY3" fmla="*/ 356324 h 711689"/>
                <a:gd name="connsiteX4" fmla="*/ 629138 w 1250018"/>
                <a:gd name="connsiteY4" fmla="*/ 5132 h 711689"/>
                <a:gd name="connsiteX5" fmla="*/ 629138 w 1250018"/>
                <a:gd name="connsiteY5" fmla="*/ 5132 h 71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0018" h="711689">
                  <a:moveTo>
                    <a:pt x="629138" y="5132"/>
                  </a:moveTo>
                  <a:cubicBezTo>
                    <a:pt x="973669" y="5132"/>
                    <a:pt x="1253144" y="162434"/>
                    <a:pt x="1253144" y="356324"/>
                  </a:cubicBezTo>
                  <a:cubicBezTo>
                    <a:pt x="1253144" y="550214"/>
                    <a:pt x="973760" y="707515"/>
                    <a:pt x="629138" y="707515"/>
                  </a:cubicBezTo>
                  <a:cubicBezTo>
                    <a:pt x="284607" y="707515"/>
                    <a:pt x="5132" y="550214"/>
                    <a:pt x="5132" y="356324"/>
                  </a:cubicBezTo>
                  <a:cubicBezTo>
                    <a:pt x="5132" y="162434"/>
                    <a:pt x="284607" y="5132"/>
                    <a:pt x="629138" y="5132"/>
                  </a:cubicBezTo>
                  <a:lnTo>
                    <a:pt x="629138" y="5132"/>
                  </a:lnTo>
                  <a:close/>
                </a:path>
              </a:pathLst>
            </a:custGeom>
            <a:noFill/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8604563-670D-4445-B59F-97E59E5E30C9}"/>
                </a:ext>
              </a:extLst>
            </p:cNvPr>
            <p:cNvSpPr/>
            <p:nvPr/>
          </p:nvSpPr>
          <p:spPr>
            <a:xfrm>
              <a:off x="10407797" y="1223409"/>
              <a:ext cx="1012789" cy="711690"/>
            </a:xfrm>
            <a:custGeom>
              <a:avLst/>
              <a:gdLst>
                <a:gd name="connsiteX0" fmla="*/ 510706 w 1012789"/>
                <a:gd name="connsiteY0" fmla="*/ 5132 h 711689"/>
                <a:gd name="connsiteX1" fmla="*/ 1016279 w 1012789"/>
                <a:gd name="connsiteY1" fmla="*/ 356324 h 711689"/>
                <a:gd name="connsiteX2" fmla="*/ 510706 w 1012789"/>
                <a:gd name="connsiteY2" fmla="*/ 707515 h 711689"/>
                <a:gd name="connsiteX3" fmla="*/ 5132 w 1012789"/>
                <a:gd name="connsiteY3" fmla="*/ 356324 h 711689"/>
                <a:gd name="connsiteX4" fmla="*/ 510706 w 1012789"/>
                <a:gd name="connsiteY4" fmla="*/ 5132 h 711689"/>
                <a:gd name="connsiteX5" fmla="*/ 510706 w 1012789"/>
                <a:gd name="connsiteY5" fmla="*/ 5132 h 71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2789" h="711689">
                  <a:moveTo>
                    <a:pt x="510706" y="5132"/>
                  </a:moveTo>
                  <a:cubicBezTo>
                    <a:pt x="789907" y="5132"/>
                    <a:pt x="1016279" y="162434"/>
                    <a:pt x="1016279" y="356324"/>
                  </a:cubicBezTo>
                  <a:cubicBezTo>
                    <a:pt x="1016279" y="550214"/>
                    <a:pt x="789907" y="707515"/>
                    <a:pt x="510706" y="707515"/>
                  </a:cubicBezTo>
                  <a:cubicBezTo>
                    <a:pt x="231504" y="707515"/>
                    <a:pt x="5132" y="550214"/>
                    <a:pt x="5132" y="356324"/>
                  </a:cubicBezTo>
                  <a:cubicBezTo>
                    <a:pt x="5132" y="162434"/>
                    <a:pt x="231504" y="5132"/>
                    <a:pt x="510706" y="5132"/>
                  </a:cubicBezTo>
                  <a:lnTo>
                    <a:pt x="510706" y="5132"/>
                  </a:lnTo>
                  <a:close/>
                </a:path>
              </a:pathLst>
            </a:custGeom>
            <a:noFill/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B019DF-968C-4613-80FB-A171577DF72F}"/>
                </a:ext>
              </a:extLst>
            </p:cNvPr>
            <p:cNvSpPr/>
            <p:nvPr/>
          </p:nvSpPr>
          <p:spPr>
            <a:xfrm>
              <a:off x="10566467" y="1223409"/>
              <a:ext cx="702565" cy="711690"/>
            </a:xfrm>
            <a:custGeom>
              <a:avLst/>
              <a:gdLst>
                <a:gd name="connsiteX0" fmla="*/ 352035 w 702565"/>
                <a:gd name="connsiteY0" fmla="*/ 5132 h 711689"/>
                <a:gd name="connsiteX1" fmla="*/ 698938 w 702565"/>
                <a:gd name="connsiteY1" fmla="*/ 356324 h 711689"/>
                <a:gd name="connsiteX2" fmla="*/ 352035 w 702565"/>
                <a:gd name="connsiteY2" fmla="*/ 707515 h 711689"/>
                <a:gd name="connsiteX3" fmla="*/ 5132 w 702565"/>
                <a:gd name="connsiteY3" fmla="*/ 356324 h 711689"/>
                <a:gd name="connsiteX4" fmla="*/ 352035 w 702565"/>
                <a:gd name="connsiteY4" fmla="*/ 5132 h 711689"/>
                <a:gd name="connsiteX5" fmla="*/ 352035 w 702565"/>
                <a:gd name="connsiteY5" fmla="*/ 5132 h 71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2565" h="711689">
                  <a:moveTo>
                    <a:pt x="352035" y="5132"/>
                  </a:moveTo>
                  <a:cubicBezTo>
                    <a:pt x="543553" y="5132"/>
                    <a:pt x="698938" y="162434"/>
                    <a:pt x="698938" y="356324"/>
                  </a:cubicBezTo>
                  <a:cubicBezTo>
                    <a:pt x="698938" y="550214"/>
                    <a:pt x="543644" y="707515"/>
                    <a:pt x="352035" y="707515"/>
                  </a:cubicBezTo>
                  <a:cubicBezTo>
                    <a:pt x="160518" y="707515"/>
                    <a:pt x="5132" y="550214"/>
                    <a:pt x="5132" y="356324"/>
                  </a:cubicBezTo>
                  <a:cubicBezTo>
                    <a:pt x="5132" y="162434"/>
                    <a:pt x="160518" y="5132"/>
                    <a:pt x="352035" y="5132"/>
                  </a:cubicBezTo>
                  <a:lnTo>
                    <a:pt x="352035" y="5132"/>
                  </a:lnTo>
                  <a:close/>
                </a:path>
              </a:pathLst>
            </a:custGeom>
            <a:noFill/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65EAE1C-D0C5-4A35-976A-0ABFA0E2CD20}"/>
                </a:ext>
              </a:extLst>
            </p:cNvPr>
            <p:cNvSpPr/>
            <p:nvPr/>
          </p:nvSpPr>
          <p:spPr>
            <a:xfrm>
              <a:off x="10695849" y="1223409"/>
              <a:ext cx="437963" cy="711690"/>
            </a:xfrm>
            <a:custGeom>
              <a:avLst/>
              <a:gdLst>
                <a:gd name="connsiteX0" fmla="*/ 222654 w 437962"/>
                <a:gd name="connsiteY0" fmla="*/ 5132 h 711689"/>
                <a:gd name="connsiteX1" fmla="*/ 440175 w 437962"/>
                <a:gd name="connsiteY1" fmla="*/ 356324 h 711689"/>
                <a:gd name="connsiteX2" fmla="*/ 222654 w 437962"/>
                <a:gd name="connsiteY2" fmla="*/ 707515 h 711689"/>
                <a:gd name="connsiteX3" fmla="*/ 5132 w 437962"/>
                <a:gd name="connsiteY3" fmla="*/ 356324 h 711689"/>
                <a:gd name="connsiteX4" fmla="*/ 222654 w 437962"/>
                <a:gd name="connsiteY4" fmla="*/ 5132 h 711689"/>
                <a:gd name="connsiteX5" fmla="*/ 222654 w 437962"/>
                <a:gd name="connsiteY5" fmla="*/ 5132 h 71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962" h="711689">
                  <a:moveTo>
                    <a:pt x="222654" y="5132"/>
                  </a:moveTo>
                  <a:cubicBezTo>
                    <a:pt x="342729" y="5132"/>
                    <a:pt x="440175" y="162434"/>
                    <a:pt x="440175" y="356324"/>
                  </a:cubicBezTo>
                  <a:cubicBezTo>
                    <a:pt x="440175" y="550214"/>
                    <a:pt x="342729" y="707515"/>
                    <a:pt x="222654" y="707515"/>
                  </a:cubicBezTo>
                  <a:cubicBezTo>
                    <a:pt x="102579" y="707515"/>
                    <a:pt x="5132" y="550214"/>
                    <a:pt x="5132" y="356324"/>
                  </a:cubicBezTo>
                  <a:cubicBezTo>
                    <a:pt x="5132" y="162434"/>
                    <a:pt x="102579" y="5132"/>
                    <a:pt x="222654" y="5132"/>
                  </a:cubicBezTo>
                  <a:lnTo>
                    <a:pt x="222654" y="5132"/>
                  </a:lnTo>
                  <a:close/>
                </a:path>
              </a:pathLst>
            </a:custGeom>
            <a:noFill/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38FF72-66B8-458B-9F63-6D2B09479B3D}"/>
                </a:ext>
              </a:extLst>
            </p:cNvPr>
            <p:cNvSpPr/>
            <p:nvPr/>
          </p:nvSpPr>
          <p:spPr>
            <a:xfrm>
              <a:off x="10807530" y="1162459"/>
              <a:ext cx="200733" cy="839429"/>
            </a:xfrm>
            <a:custGeom>
              <a:avLst/>
              <a:gdLst>
                <a:gd name="connsiteX0" fmla="*/ 5132 w 200732"/>
                <a:gd name="connsiteY0" fmla="*/ 834068 h 839428"/>
                <a:gd name="connsiteX1" fmla="*/ 85152 w 200732"/>
                <a:gd name="connsiteY1" fmla="*/ 5132 h 839428"/>
                <a:gd name="connsiteX2" fmla="*/ 85152 w 200732"/>
                <a:gd name="connsiteY2" fmla="*/ 5132 h 839428"/>
                <a:gd name="connsiteX3" fmla="*/ 137616 w 200732"/>
                <a:gd name="connsiteY3" fmla="*/ 6775 h 839428"/>
                <a:gd name="connsiteX4" fmla="*/ 201942 w 200732"/>
                <a:gd name="connsiteY4" fmla="*/ 835711 h 83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32" h="839428">
                  <a:moveTo>
                    <a:pt x="5132" y="834068"/>
                  </a:moveTo>
                  <a:lnTo>
                    <a:pt x="85152" y="5132"/>
                  </a:lnTo>
                  <a:lnTo>
                    <a:pt x="85152" y="5132"/>
                  </a:lnTo>
                  <a:lnTo>
                    <a:pt x="137616" y="6775"/>
                  </a:lnTo>
                  <a:lnTo>
                    <a:pt x="201942" y="835711"/>
                  </a:lnTo>
                </a:path>
              </a:pathLst>
            </a:custGeom>
            <a:solidFill>
              <a:srgbClr val="FFFFFF"/>
            </a:solidFill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FA6F524-392F-460F-8102-F7B5347FDD58}"/>
                </a:ext>
              </a:extLst>
            </p:cNvPr>
            <p:cNvSpPr/>
            <p:nvPr/>
          </p:nvSpPr>
          <p:spPr>
            <a:xfrm>
              <a:off x="10873406" y="1108535"/>
              <a:ext cx="91242" cy="54745"/>
            </a:xfrm>
            <a:custGeom>
              <a:avLst/>
              <a:gdLst>
                <a:gd name="connsiteX0" fmla="*/ 5132 w 91242"/>
                <a:gd name="connsiteY0" fmla="*/ 23837 h 54745"/>
                <a:gd name="connsiteX1" fmla="*/ 89897 w 91242"/>
                <a:gd name="connsiteY1" fmla="*/ 23837 h 54745"/>
                <a:gd name="connsiteX2" fmla="*/ 89897 w 91242"/>
                <a:gd name="connsiteY2" fmla="*/ 57414 h 54745"/>
                <a:gd name="connsiteX3" fmla="*/ 5132 w 91242"/>
                <a:gd name="connsiteY3" fmla="*/ 57414 h 54745"/>
                <a:gd name="connsiteX4" fmla="*/ 5132 w 91242"/>
                <a:gd name="connsiteY4" fmla="*/ 23837 h 54745"/>
                <a:gd name="connsiteX5" fmla="*/ 5132 w 91242"/>
                <a:gd name="connsiteY5" fmla="*/ 23837 h 54745"/>
                <a:gd name="connsiteX6" fmla="*/ 25936 w 91242"/>
                <a:gd name="connsiteY6" fmla="*/ 5132 h 54745"/>
                <a:gd name="connsiteX7" fmla="*/ 68181 w 91242"/>
                <a:gd name="connsiteY7" fmla="*/ 5132 h 54745"/>
                <a:gd name="connsiteX8" fmla="*/ 68181 w 91242"/>
                <a:gd name="connsiteY8" fmla="*/ 23107 h 54745"/>
                <a:gd name="connsiteX9" fmla="*/ 25936 w 91242"/>
                <a:gd name="connsiteY9" fmla="*/ 23107 h 54745"/>
                <a:gd name="connsiteX10" fmla="*/ 25936 w 91242"/>
                <a:gd name="connsiteY10" fmla="*/ 5132 h 54745"/>
                <a:gd name="connsiteX11" fmla="*/ 25936 w 91242"/>
                <a:gd name="connsiteY11" fmla="*/ 5132 h 5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242" h="54745">
                  <a:moveTo>
                    <a:pt x="5132" y="23837"/>
                  </a:moveTo>
                  <a:lnTo>
                    <a:pt x="89897" y="23837"/>
                  </a:lnTo>
                  <a:lnTo>
                    <a:pt x="89897" y="57414"/>
                  </a:lnTo>
                  <a:lnTo>
                    <a:pt x="5132" y="57414"/>
                  </a:lnTo>
                  <a:lnTo>
                    <a:pt x="5132" y="23837"/>
                  </a:lnTo>
                  <a:lnTo>
                    <a:pt x="5132" y="23837"/>
                  </a:lnTo>
                  <a:close/>
                  <a:moveTo>
                    <a:pt x="25936" y="5132"/>
                  </a:moveTo>
                  <a:lnTo>
                    <a:pt x="68181" y="5132"/>
                  </a:lnTo>
                  <a:lnTo>
                    <a:pt x="68181" y="23107"/>
                  </a:lnTo>
                  <a:lnTo>
                    <a:pt x="25936" y="23107"/>
                  </a:lnTo>
                  <a:lnTo>
                    <a:pt x="25936" y="5132"/>
                  </a:lnTo>
                  <a:lnTo>
                    <a:pt x="25936" y="5132"/>
                  </a:lnTo>
                  <a:close/>
                </a:path>
              </a:pathLst>
            </a:custGeom>
            <a:noFill/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64D07FE-0394-40CB-B5DF-C1BA3777CF44}"/>
                </a:ext>
              </a:extLst>
            </p:cNvPr>
            <p:cNvSpPr/>
            <p:nvPr/>
          </p:nvSpPr>
          <p:spPr>
            <a:xfrm>
              <a:off x="10909538" y="1092750"/>
              <a:ext cx="18248" cy="18248"/>
            </a:xfrm>
            <a:custGeom>
              <a:avLst/>
              <a:gdLst>
                <a:gd name="connsiteX0" fmla="*/ 5132 w 18248"/>
                <a:gd name="connsiteY0" fmla="*/ 5132 h 18248"/>
                <a:gd name="connsiteX1" fmla="*/ 16720 w 18248"/>
                <a:gd name="connsiteY1" fmla="*/ 5132 h 18248"/>
                <a:gd name="connsiteX2" fmla="*/ 16720 w 18248"/>
                <a:gd name="connsiteY2" fmla="*/ 13709 h 18248"/>
                <a:gd name="connsiteX3" fmla="*/ 5132 w 18248"/>
                <a:gd name="connsiteY3" fmla="*/ 13709 h 18248"/>
                <a:gd name="connsiteX4" fmla="*/ 5132 w 18248"/>
                <a:gd name="connsiteY4" fmla="*/ 5132 h 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" h="18248">
                  <a:moveTo>
                    <a:pt x="5132" y="5132"/>
                  </a:moveTo>
                  <a:lnTo>
                    <a:pt x="16720" y="5132"/>
                  </a:lnTo>
                  <a:lnTo>
                    <a:pt x="16720" y="13709"/>
                  </a:lnTo>
                  <a:lnTo>
                    <a:pt x="5132" y="13709"/>
                  </a:lnTo>
                  <a:lnTo>
                    <a:pt x="5132" y="5132"/>
                  </a:lnTo>
                  <a:close/>
                </a:path>
              </a:pathLst>
            </a:custGeom>
            <a:noFill/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BD419C2-C845-4459-A5C0-E1AE118764F0}"/>
                </a:ext>
              </a:extLst>
            </p:cNvPr>
            <p:cNvSpPr/>
            <p:nvPr/>
          </p:nvSpPr>
          <p:spPr>
            <a:xfrm>
              <a:off x="10886272" y="1189741"/>
              <a:ext cx="54745" cy="9124"/>
            </a:xfrm>
            <a:custGeom>
              <a:avLst/>
              <a:gdLst>
                <a:gd name="connsiteX0" fmla="*/ 5132 w 54745"/>
                <a:gd name="connsiteY0" fmla="*/ 5132 h 9124"/>
                <a:gd name="connsiteX1" fmla="*/ 57049 w 54745"/>
                <a:gd name="connsiteY1" fmla="*/ 5132 h 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45" h="9124">
                  <a:moveTo>
                    <a:pt x="5132" y="5132"/>
                  </a:moveTo>
                  <a:lnTo>
                    <a:pt x="57049" y="5132"/>
                  </a:lnTo>
                </a:path>
              </a:pathLst>
            </a:custGeom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852B2FA-7293-4BF1-B65A-E27D03595288}"/>
                </a:ext>
              </a:extLst>
            </p:cNvPr>
            <p:cNvSpPr/>
            <p:nvPr/>
          </p:nvSpPr>
          <p:spPr>
            <a:xfrm>
              <a:off x="10887731" y="1190379"/>
              <a:ext cx="63870" cy="82118"/>
            </a:xfrm>
            <a:custGeom>
              <a:avLst/>
              <a:gdLst>
                <a:gd name="connsiteX0" fmla="*/ 5132 w 63869"/>
                <a:gd name="connsiteY0" fmla="*/ 5132 h 82118"/>
                <a:gd name="connsiteX1" fmla="*/ 64075 w 63869"/>
                <a:gd name="connsiteY1" fmla="*/ 81137 h 8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869" h="82118">
                  <a:moveTo>
                    <a:pt x="5132" y="5132"/>
                  </a:moveTo>
                  <a:lnTo>
                    <a:pt x="64075" y="81137"/>
                  </a:lnTo>
                </a:path>
              </a:pathLst>
            </a:custGeom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61AFB59-473B-4366-9E75-B7DB5BD20F29}"/>
                </a:ext>
              </a:extLst>
            </p:cNvPr>
            <p:cNvSpPr/>
            <p:nvPr/>
          </p:nvSpPr>
          <p:spPr>
            <a:xfrm>
              <a:off x="10878881" y="1188372"/>
              <a:ext cx="63870" cy="82118"/>
            </a:xfrm>
            <a:custGeom>
              <a:avLst/>
              <a:gdLst>
                <a:gd name="connsiteX0" fmla="*/ 65261 w 63869"/>
                <a:gd name="connsiteY0" fmla="*/ 5132 h 82118"/>
                <a:gd name="connsiteX1" fmla="*/ 5132 w 63869"/>
                <a:gd name="connsiteY1" fmla="*/ 83874 h 8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869" h="82118">
                  <a:moveTo>
                    <a:pt x="65261" y="5132"/>
                  </a:moveTo>
                  <a:lnTo>
                    <a:pt x="5132" y="83874"/>
                  </a:lnTo>
                </a:path>
              </a:pathLst>
            </a:custGeom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F702046-F17F-48A0-925E-12C98736A260}"/>
                </a:ext>
              </a:extLst>
            </p:cNvPr>
            <p:cNvSpPr/>
            <p:nvPr/>
          </p:nvSpPr>
          <p:spPr>
            <a:xfrm>
              <a:off x="10878972" y="1269030"/>
              <a:ext cx="72994" cy="9124"/>
            </a:xfrm>
            <a:custGeom>
              <a:avLst/>
              <a:gdLst>
                <a:gd name="connsiteX0" fmla="*/ 5132 w 72993"/>
                <a:gd name="connsiteY0" fmla="*/ 5132 h 9124"/>
                <a:gd name="connsiteX1" fmla="*/ 71648 w 72993"/>
                <a:gd name="connsiteY1" fmla="*/ 5132 h 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993" h="9124">
                  <a:moveTo>
                    <a:pt x="5132" y="5132"/>
                  </a:moveTo>
                  <a:lnTo>
                    <a:pt x="71648" y="5132"/>
                  </a:lnTo>
                </a:path>
              </a:pathLst>
            </a:custGeom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138C068-2196-4351-B6A6-F02A633ED61C}"/>
                </a:ext>
              </a:extLst>
            </p:cNvPr>
            <p:cNvSpPr/>
            <p:nvPr/>
          </p:nvSpPr>
          <p:spPr>
            <a:xfrm>
              <a:off x="10881801" y="1273227"/>
              <a:ext cx="72994" cy="91242"/>
            </a:xfrm>
            <a:custGeom>
              <a:avLst/>
              <a:gdLst>
                <a:gd name="connsiteX0" fmla="*/ 5132 w 72993"/>
                <a:gd name="connsiteY0" fmla="*/ 5132 h 91242"/>
                <a:gd name="connsiteX1" fmla="*/ 75845 w 72993"/>
                <a:gd name="connsiteY1" fmla="*/ 92725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993" h="91242">
                  <a:moveTo>
                    <a:pt x="5132" y="5132"/>
                  </a:moveTo>
                  <a:lnTo>
                    <a:pt x="75845" y="92725"/>
                  </a:lnTo>
                </a:path>
              </a:pathLst>
            </a:custGeom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5B6E1FC-4A2A-490F-8509-D1CDC61B6D82}"/>
                </a:ext>
              </a:extLst>
            </p:cNvPr>
            <p:cNvSpPr/>
            <p:nvPr/>
          </p:nvSpPr>
          <p:spPr>
            <a:xfrm>
              <a:off x="10871125" y="1270764"/>
              <a:ext cx="82118" cy="100366"/>
            </a:xfrm>
            <a:custGeom>
              <a:avLst/>
              <a:gdLst>
                <a:gd name="connsiteX0" fmla="*/ 79221 w 82118"/>
                <a:gd name="connsiteY0" fmla="*/ 5132 h 100366"/>
                <a:gd name="connsiteX1" fmla="*/ 5132 w 82118"/>
                <a:gd name="connsiteY1" fmla="*/ 96648 h 1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118" h="100366">
                  <a:moveTo>
                    <a:pt x="79221" y="5132"/>
                  </a:moveTo>
                  <a:lnTo>
                    <a:pt x="5132" y="96648"/>
                  </a:lnTo>
                </a:path>
              </a:pathLst>
            </a:custGeom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0CE195E-57BC-497E-9BF8-ABF5FB1F1782}"/>
                </a:ext>
              </a:extLst>
            </p:cNvPr>
            <p:cNvSpPr/>
            <p:nvPr/>
          </p:nvSpPr>
          <p:spPr>
            <a:xfrm>
              <a:off x="10842110" y="1633817"/>
              <a:ext cx="145988" cy="118615"/>
            </a:xfrm>
            <a:custGeom>
              <a:avLst/>
              <a:gdLst>
                <a:gd name="connsiteX0" fmla="*/ 5132 w 145987"/>
                <a:gd name="connsiteY0" fmla="*/ 5132 h 118614"/>
                <a:gd name="connsiteX1" fmla="*/ 145007 w 145987"/>
                <a:gd name="connsiteY1" fmla="*/ 121557 h 118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987" h="118614">
                  <a:moveTo>
                    <a:pt x="5132" y="5132"/>
                  </a:moveTo>
                  <a:lnTo>
                    <a:pt x="145007" y="121557"/>
                  </a:lnTo>
                </a:path>
              </a:pathLst>
            </a:custGeom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10EC921-42C1-4BEA-BAF8-F99BAE1ED8A2}"/>
                </a:ext>
              </a:extLst>
            </p:cNvPr>
            <p:cNvSpPr/>
            <p:nvPr/>
          </p:nvSpPr>
          <p:spPr>
            <a:xfrm>
              <a:off x="10829245" y="1630532"/>
              <a:ext cx="145988" cy="127739"/>
            </a:xfrm>
            <a:custGeom>
              <a:avLst/>
              <a:gdLst>
                <a:gd name="connsiteX0" fmla="*/ 149204 w 145987"/>
                <a:gd name="connsiteY0" fmla="*/ 5132 h 127739"/>
                <a:gd name="connsiteX1" fmla="*/ 5132 w 145987"/>
                <a:gd name="connsiteY1" fmla="*/ 125937 h 12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987" h="127739">
                  <a:moveTo>
                    <a:pt x="149204" y="5132"/>
                  </a:moveTo>
                  <a:lnTo>
                    <a:pt x="5132" y="125937"/>
                  </a:lnTo>
                </a:path>
              </a:pathLst>
            </a:custGeom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48E8C1A-BE6A-4A5F-AEB4-38C5C1DDD07E}"/>
                </a:ext>
              </a:extLst>
            </p:cNvPr>
            <p:cNvSpPr/>
            <p:nvPr/>
          </p:nvSpPr>
          <p:spPr>
            <a:xfrm>
              <a:off x="10832074" y="1759549"/>
              <a:ext cx="173360" cy="136863"/>
            </a:xfrm>
            <a:custGeom>
              <a:avLst/>
              <a:gdLst>
                <a:gd name="connsiteX0" fmla="*/ 5132 w 173360"/>
                <a:gd name="connsiteY0" fmla="*/ 5132 h 136863"/>
                <a:gd name="connsiteX1" fmla="*/ 170190 w 173360"/>
                <a:gd name="connsiteY1" fmla="*/ 134240 h 13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360" h="136863">
                  <a:moveTo>
                    <a:pt x="5132" y="5132"/>
                  </a:moveTo>
                  <a:lnTo>
                    <a:pt x="170190" y="134240"/>
                  </a:lnTo>
                </a:path>
              </a:pathLst>
            </a:custGeom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71A769F-987D-4AE1-902A-DA3FE6D185B0}"/>
                </a:ext>
              </a:extLst>
            </p:cNvPr>
            <p:cNvSpPr/>
            <p:nvPr/>
          </p:nvSpPr>
          <p:spPr>
            <a:xfrm>
              <a:off x="10818387" y="1757906"/>
              <a:ext cx="173360" cy="136863"/>
            </a:xfrm>
            <a:custGeom>
              <a:avLst/>
              <a:gdLst>
                <a:gd name="connsiteX0" fmla="*/ 169825 w 173360"/>
                <a:gd name="connsiteY0" fmla="*/ 5132 h 136863"/>
                <a:gd name="connsiteX1" fmla="*/ 5132 w 173360"/>
                <a:gd name="connsiteY1" fmla="*/ 134149 h 13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360" h="136863">
                  <a:moveTo>
                    <a:pt x="169825" y="5132"/>
                  </a:moveTo>
                  <a:lnTo>
                    <a:pt x="5132" y="134149"/>
                  </a:lnTo>
                </a:path>
              </a:pathLst>
            </a:custGeom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A855766-0548-4801-AF3A-D0CC1E475D09}"/>
                </a:ext>
              </a:extLst>
            </p:cNvPr>
            <p:cNvSpPr/>
            <p:nvPr/>
          </p:nvSpPr>
          <p:spPr>
            <a:xfrm>
              <a:off x="10832074" y="1755443"/>
              <a:ext cx="155112" cy="9124"/>
            </a:xfrm>
            <a:custGeom>
              <a:avLst/>
              <a:gdLst>
                <a:gd name="connsiteX0" fmla="*/ 5132 w 155111"/>
                <a:gd name="connsiteY0" fmla="*/ 5132 h 9124"/>
                <a:gd name="connsiteX1" fmla="*/ 159058 w 155111"/>
                <a:gd name="connsiteY1" fmla="*/ 5132 h 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111" h="9124">
                  <a:moveTo>
                    <a:pt x="5132" y="5132"/>
                  </a:moveTo>
                  <a:lnTo>
                    <a:pt x="159058" y="5132"/>
                  </a:lnTo>
                </a:path>
              </a:pathLst>
            </a:custGeom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277236F-9E11-4DA4-9B7F-784268207299}"/>
                </a:ext>
              </a:extLst>
            </p:cNvPr>
            <p:cNvSpPr/>
            <p:nvPr/>
          </p:nvSpPr>
          <p:spPr>
            <a:xfrm>
              <a:off x="10822128" y="1888656"/>
              <a:ext cx="182485" cy="9124"/>
            </a:xfrm>
            <a:custGeom>
              <a:avLst/>
              <a:gdLst>
                <a:gd name="connsiteX0" fmla="*/ 5132 w 182484"/>
                <a:gd name="connsiteY0" fmla="*/ 5132 h 9124"/>
                <a:gd name="connsiteX1" fmla="*/ 180135 w 182484"/>
                <a:gd name="connsiteY1" fmla="*/ 5132 h 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84" h="9124">
                  <a:moveTo>
                    <a:pt x="5132" y="5132"/>
                  </a:moveTo>
                  <a:lnTo>
                    <a:pt x="180135" y="5132"/>
                  </a:lnTo>
                </a:path>
              </a:pathLst>
            </a:custGeom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6DE8F90-DCE1-478B-ABCB-5AD371910673}"/>
                </a:ext>
              </a:extLst>
            </p:cNvPr>
            <p:cNvSpPr/>
            <p:nvPr/>
          </p:nvSpPr>
          <p:spPr>
            <a:xfrm>
              <a:off x="10809172" y="1888839"/>
              <a:ext cx="109491" cy="91242"/>
            </a:xfrm>
            <a:custGeom>
              <a:avLst/>
              <a:gdLst>
                <a:gd name="connsiteX0" fmla="*/ 106138 w 109490"/>
                <a:gd name="connsiteY0" fmla="*/ 5132 h 91242"/>
                <a:gd name="connsiteX1" fmla="*/ 5132 w 109490"/>
                <a:gd name="connsiteY1" fmla="*/ 90170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490" h="91242">
                  <a:moveTo>
                    <a:pt x="106138" y="5132"/>
                  </a:moveTo>
                  <a:lnTo>
                    <a:pt x="5132" y="90170"/>
                  </a:lnTo>
                </a:path>
              </a:pathLst>
            </a:custGeom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2B804AE-F56E-4DBA-A31D-C852302DCD4F}"/>
                </a:ext>
              </a:extLst>
            </p:cNvPr>
            <p:cNvSpPr/>
            <p:nvPr/>
          </p:nvSpPr>
          <p:spPr>
            <a:xfrm>
              <a:off x="10910177" y="1888839"/>
              <a:ext cx="100366" cy="91242"/>
            </a:xfrm>
            <a:custGeom>
              <a:avLst/>
              <a:gdLst>
                <a:gd name="connsiteX0" fmla="*/ 5132 w 100366"/>
                <a:gd name="connsiteY0" fmla="*/ 5132 h 91242"/>
                <a:gd name="connsiteX1" fmla="*/ 97469 w 100366"/>
                <a:gd name="connsiteY1" fmla="*/ 90170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366" h="91242">
                  <a:moveTo>
                    <a:pt x="5132" y="5132"/>
                  </a:moveTo>
                  <a:lnTo>
                    <a:pt x="97469" y="90170"/>
                  </a:lnTo>
                </a:path>
              </a:pathLst>
            </a:custGeom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D55F016-6C14-4F41-87B2-EEA1741E9A8A}"/>
                </a:ext>
              </a:extLst>
            </p:cNvPr>
            <p:cNvSpPr/>
            <p:nvPr/>
          </p:nvSpPr>
          <p:spPr>
            <a:xfrm>
              <a:off x="10873315" y="1361550"/>
              <a:ext cx="91242" cy="9124"/>
            </a:xfrm>
            <a:custGeom>
              <a:avLst/>
              <a:gdLst>
                <a:gd name="connsiteX0" fmla="*/ 5132 w 91242"/>
                <a:gd name="connsiteY0" fmla="*/ 5132 h 9124"/>
                <a:gd name="connsiteX1" fmla="*/ 87250 w 91242"/>
                <a:gd name="connsiteY1" fmla="*/ 5132 h 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242" h="9124">
                  <a:moveTo>
                    <a:pt x="5132" y="5132"/>
                  </a:moveTo>
                  <a:lnTo>
                    <a:pt x="87250" y="5132"/>
                  </a:lnTo>
                </a:path>
              </a:pathLst>
            </a:custGeom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59DCEE3-DBCC-4FD0-BE1D-30E8EDF4D48E}"/>
                </a:ext>
              </a:extLst>
            </p:cNvPr>
            <p:cNvSpPr/>
            <p:nvPr/>
          </p:nvSpPr>
          <p:spPr>
            <a:xfrm>
              <a:off x="10871399" y="1360820"/>
              <a:ext cx="63870" cy="72994"/>
            </a:xfrm>
            <a:custGeom>
              <a:avLst/>
              <a:gdLst>
                <a:gd name="connsiteX0" fmla="*/ 5132 w 63869"/>
                <a:gd name="connsiteY0" fmla="*/ 5132 h 72993"/>
                <a:gd name="connsiteX1" fmla="*/ 64622 w 63869"/>
                <a:gd name="connsiteY1" fmla="*/ 74112 h 7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869" h="72993">
                  <a:moveTo>
                    <a:pt x="5132" y="5132"/>
                  </a:moveTo>
                  <a:lnTo>
                    <a:pt x="64622" y="74112"/>
                  </a:lnTo>
                </a:path>
              </a:pathLst>
            </a:custGeom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3309622-A5E8-48D8-BDE7-69F519139084}"/>
                </a:ext>
              </a:extLst>
            </p:cNvPr>
            <p:cNvSpPr/>
            <p:nvPr/>
          </p:nvSpPr>
          <p:spPr>
            <a:xfrm>
              <a:off x="10881892" y="1361550"/>
              <a:ext cx="82118" cy="82118"/>
            </a:xfrm>
            <a:custGeom>
              <a:avLst/>
              <a:gdLst>
                <a:gd name="connsiteX0" fmla="*/ 78674 w 82118"/>
                <a:gd name="connsiteY0" fmla="*/ 5132 h 82118"/>
                <a:gd name="connsiteX1" fmla="*/ 5132 w 82118"/>
                <a:gd name="connsiteY1" fmla="*/ 83145 h 8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118" h="82118">
                  <a:moveTo>
                    <a:pt x="78674" y="5132"/>
                  </a:moveTo>
                  <a:lnTo>
                    <a:pt x="5132" y="83145"/>
                  </a:lnTo>
                </a:path>
              </a:pathLst>
            </a:custGeom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20BE78C-3BB8-4ABB-9CE7-352976B8004C}"/>
                </a:ext>
              </a:extLst>
            </p:cNvPr>
            <p:cNvSpPr/>
            <p:nvPr/>
          </p:nvSpPr>
          <p:spPr>
            <a:xfrm>
              <a:off x="10845395" y="1631992"/>
              <a:ext cx="136863" cy="9124"/>
            </a:xfrm>
            <a:custGeom>
              <a:avLst/>
              <a:gdLst>
                <a:gd name="connsiteX0" fmla="*/ 5132 w 136863"/>
                <a:gd name="connsiteY0" fmla="*/ 5132 h 9124"/>
                <a:gd name="connsiteX1" fmla="*/ 136886 w 136863"/>
                <a:gd name="connsiteY1" fmla="*/ 5132 h 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863" h="9124">
                  <a:moveTo>
                    <a:pt x="5132" y="5132"/>
                  </a:moveTo>
                  <a:lnTo>
                    <a:pt x="136886" y="5132"/>
                  </a:lnTo>
                </a:path>
              </a:pathLst>
            </a:custGeom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A9CC191-1872-4554-962B-7C6D227C1D43}"/>
                </a:ext>
              </a:extLst>
            </p:cNvPr>
            <p:cNvSpPr/>
            <p:nvPr/>
          </p:nvSpPr>
          <p:spPr>
            <a:xfrm>
              <a:off x="10224035" y="1451722"/>
              <a:ext cx="1405131" cy="155112"/>
            </a:xfrm>
            <a:custGeom>
              <a:avLst/>
              <a:gdLst>
                <a:gd name="connsiteX0" fmla="*/ 5132 w 1405130"/>
                <a:gd name="connsiteY0" fmla="*/ 148176 h 155111"/>
                <a:gd name="connsiteX1" fmla="*/ 1406157 w 1405130"/>
                <a:gd name="connsiteY1" fmla="*/ 39324 h 155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5130" h="155111">
                  <a:moveTo>
                    <a:pt x="5132" y="148176"/>
                  </a:moveTo>
                  <a:cubicBezTo>
                    <a:pt x="217544" y="194983"/>
                    <a:pt x="1161446" y="-90605"/>
                    <a:pt x="1406157" y="39324"/>
                  </a:cubicBezTo>
                </a:path>
              </a:pathLst>
            </a:custGeom>
            <a:noFill/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DFC37C7-EDC9-47D5-B6BF-DA447A23BE37}"/>
                </a:ext>
              </a:extLst>
            </p:cNvPr>
            <p:cNvSpPr/>
            <p:nvPr/>
          </p:nvSpPr>
          <p:spPr>
            <a:xfrm>
              <a:off x="10228324" y="1478920"/>
              <a:ext cx="1396007" cy="155112"/>
            </a:xfrm>
            <a:custGeom>
              <a:avLst/>
              <a:gdLst>
                <a:gd name="connsiteX0" fmla="*/ 5132 w 1396006"/>
                <a:gd name="connsiteY0" fmla="*/ 148168 h 155111"/>
                <a:gd name="connsiteX1" fmla="*/ 1393383 w 1396006"/>
                <a:gd name="connsiteY1" fmla="*/ 39316 h 155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006" h="155111">
                  <a:moveTo>
                    <a:pt x="5132" y="148168"/>
                  </a:moveTo>
                  <a:cubicBezTo>
                    <a:pt x="215628" y="195067"/>
                    <a:pt x="1150953" y="-90613"/>
                    <a:pt x="1393383" y="39316"/>
                  </a:cubicBezTo>
                </a:path>
              </a:pathLst>
            </a:custGeom>
            <a:noFill/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1218C36-F477-4808-8C13-96D628A3BD5A}"/>
                </a:ext>
              </a:extLst>
            </p:cNvPr>
            <p:cNvSpPr/>
            <p:nvPr/>
          </p:nvSpPr>
          <p:spPr>
            <a:xfrm>
              <a:off x="10241645" y="1597594"/>
              <a:ext cx="54745" cy="36497"/>
            </a:xfrm>
            <a:custGeom>
              <a:avLst/>
              <a:gdLst>
                <a:gd name="connsiteX0" fmla="*/ 5132 w 54745"/>
                <a:gd name="connsiteY0" fmla="*/ 5132 h 36496"/>
                <a:gd name="connsiteX1" fmla="*/ 7778 w 54745"/>
                <a:gd name="connsiteY1" fmla="*/ 32688 h 36496"/>
                <a:gd name="connsiteX2" fmla="*/ 16355 w 54745"/>
                <a:gd name="connsiteY2" fmla="*/ 5132 h 36496"/>
                <a:gd name="connsiteX3" fmla="*/ 19001 w 54745"/>
                <a:gd name="connsiteY3" fmla="*/ 32688 h 36496"/>
                <a:gd name="connsiteX4" fmla="*/ 25844 w 54745"/>
                <a:gd name="connsiteY4" fmla="*/ 6501 h 36496"/>
                <a:gd name="connsiteX5" fmla="*/ 28490 w 54745"/>
                <a:gd name="connsiteY5" fmla="*/ 34056 h 36496"/>
                <a:gd name="connsiteX6" fmla="*/ 35334 w 54745"/>
                <a:gd name="connsiteY6" fmla="*/ 6501 h 36496"/>
                <a:gd name="connsiteX7" fmla="*/ 37980 w 54745"/>
                <a:gd name="connsiteY7" fmla="*/ 34056 h 36496"/>
                <a:gd name="connsiteX8" fmla="*/ 44549 w 54745"/>
                <a:gd name="connsiteY8" fmla="*/ 6501 h 36496"/>
                <a:gd name="connsiteX9" fmla="*/ 47195 w 54745"/>
                <a:gd name="connsiteY9" fmla="*/ 34056 h 36496"/>
                <a:gd name="connsiteX10" fmla="*/ 53947 w 54745"/>
                <a:gd name="connsiteY10" fmla="*/ 6501 h 36496"/>
                <a:gd name="connsiteX11" fmla="*/ 56593 w 54745"/>
                <a:gd name="connsiteY11" fmla="*/ 34056 h 3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745" h="36496">
                  <a:moveTo>
                    <a:pt x="5132" y="5132"/>
                  </a:moveTo>
                  <a:lnTo>
                    <a:pt x="7778" y="32688"/>
                  </a:lnTo>
                  <a:moveTo>
                    <a:pt x="16355" y="5132"/>
                  </a:moveTo>
                  <a:lnTo>
                    <a:pt x="19001" y="32688"/>
                  </a:lnTo>
                  <a:moveTo>
                    <a:pt x="25844" y="6501"/>
                  </a:moveTo>
                  <a:lnTo>
                    <a:pt x="28490" y="34056"/>
                  </a:lnTo>
                  <a:moveTo>
                    <a:pt x="35334" y="6501"/>
                  </a:moveTo>
                  <a:lnTo>
                    <a:pt x="37980" y="34056"/>
                  </a:lnTo>
                  <a:moveTo>
                    <a:pt x="44549" y="6501"/>
                  </a:moveTo>
                  <a:lnTo>
                    <a:pt x="47195" y="34056"/>
                  </a:lnTo>
                  <a:moveTo>
                    <a:pt x="53947" y="6501"/>
                  </a:moveTo>
                  <a:lnTo>
                    <a:pt x="56593" y="34056"/>
                  </a:lnTo>
                </a:path>
              </a:pathLst>
            </a:custGeom>
            <a:noFill/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AF41B9C-A98E-41F8-A822-D7E68F07831B}"/>
                </a:ext>
              </a:extLst>
            </p:cNvPr>
            <p:cNvSpPr/>
            <p:nvPr/>
          </p:nvSpPr>
          <p:spPr>
            <a:xfrm>
              <a:off x="10300861" y="1597229"/>
              <a:ext cx="54745" cy="36497"/>
            </a:xfrm>
            <a:custGeom>
              <a:avLst/>
              <a:gdLst>
                <a:gd name="connsiteX0" fmla="*/ 5132 w 54745"/>
                <a:gd name="connsiteY0" fmla="*/ 7048 h 36496"/>
                <a:gd name="connsiteX1" fmla="*/ 7778 w 54745"/>
                <a:gd name="connsiteY1" fmla="*/ 34421 h 36496"/>
                <a:gd name="connsiteX2" fmla="*/ 16355 w 54745"/>
                <a:gd name="connsiteY2" fmla="*/ 6319 h 36496"/>
                <a:gd name="connsiteX3" fmla="*/ 19001 w 54745"/>
                <a:gd name="connsiteY3" fmla="*/ 33691 h 36496"/>
                <a:gd name="connsiteX4" fmla="*/ 25844 w 54745"/>
                <a:gd name="connsiteY4" fmla="*/ 6957 h 36496"/>
                <a:gd name="connsiteX5" fmla="*/ 28490 w 54745"/>
                <a:gd name="connsiteY5" fmla="*/ 34330 h 36496"/>
                <a:gd name="connsiteX6" fmla="*/ 35334 w 54745"/>
                <a:gd name="connsiteY6" fmla="*/ 6410 h 36496"/>
                <a:gd name="connsiteX7" fmla="*/ 37980 w 54745"/>
                <a:gd name="connsiteY7" fmla="*/ 33782 h 36496"/>
                <a:gd name="connsiteX8" fmla="*/ 44549 w 54745"/>
                <a:gd name="connsiteY8" fmla="*/ 5771 h 36496"/>
                <a:gd name="connsiteX9" fmla="*/ 47195 w 54745"/>
                <a:gd name="connsiteY9" fmla="*/ 33144 h 36496"/>
                <a:gd name="connsiteX10" fmla="*/ 53947 w 54745"/>
                <a:gd name="connsiteY10" fmla="*/ 5132 h 36496"/>
                <a:gd name="connsiteX11" fmla="*/ 56593 w 54745"/>
                <a:gd name="connsiteY11" fmla="*/ 32505 h 3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745" h="36496">
                  <a:moveTo>
                    <a:pt x="5132" y="7048"/>
                  </a:moveTo>
                  <a:lnTo>
                    <a:pt x="7778" y="34421"/>
                  </a:lnTo>
                  <a:moveTo>
                    <a:pt x="16355" y="6319"/>
                  </a:moveTo>
                  <a:lnTo>
                    <a:pt x="19001" y="33691"/>
                  </a:lnTo>
                  <a:moveTo>
                    <a:pt x="25844" y="6957"/>
                  </a:moveTo>
                  <a:lnTo>
                    <a:pt x="28490" y="34330"/>
                  </a:lnTo>
                  <a:moveTo>
                    <a:pt x="35334" y="6410"/>
                  </a:moveTo>
                  <a:lnTo>
                    <a:pt x="37980" y="33782"/>
                  </a:lnTo>
                  <a:moveTo>
                    <a:pt x="44549" y="5771"/>
                  </a:moveTo>
                  <a:lnTo>
                    <a:pt x="47195" y="33144"/>
                  </a:lnTo>
                  <a:moveTo>
                    <a:pt x="53947" y="5132"/>
                  </a:moveTo>
                  <a:lnTo>
                    <a:pt x="56593" y="32505"/>
                  </a:lnTo>
                </a:path>
              </a:pathLst>
            </a:custGeom>
            <a:noFill/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B8A2A12-D04B-403E-954F-047C8852B395}"/>
                </a:ext>
              </a:extLst>
            </p:cNvPr>
            <p:cNvSpPr/>
            <p:nvPr/>
          </p:nvSpPr>
          <p:spPr>
            <a:xfrm>
              <a:off x="10360990" y="1590933"/>
              <a:ext cx="54745" cy="36497"/>
            </a:xfrm>
            <a:custGeom>
              <a:avLst/>
              <a:gdLst>
                <a:gd name="connsiteX0" fmla="*/ 5132 w 54745"/>
                <a:gd name="connsiteY0" fmla="*/ 9694 h 36496"/>
                <a:gd name="connsiteX1" fmla="*/ 7778 w 54745"/>
                <a:gd name="connsiteY1" fmla="*/ 36976 h 36496"/>
                <a:gd name="connsiteX2" fmla="*/ 16264 w 54745"/>
                <a:gd name="connsiteY2" fmla="*/ 8326 h 36496"/>
                <a:gd name="connsiteX3" fmla="*/ 18910 w 54745"/>
                <a:gd name="connsiteY3" fmla="*/ 35607 h 36496"/>
                <a:gd name="connsiteX4" fmla="*/ 25844 w 54745"/>
                <a:gd name="connsiteY4" fmla="*/ 8508 h 36496"/>
                <a:gd name="connsiteX5" fmla="*/ 28490 w 54745"/>
                <a:gd name="connsiteY5" fmla="*/ 35790 h 36496"/>
                <a:gd name="connsiteX6" fmla="*/ 35242 w 54745"/>
                <a:gd name="connsiteY6" fmla="*/ 7413 h 36496"/>
                <a:gd name="connsiteX7" fmla="*/ 37888 w 54745"/>
                <a:gd name="connsiteY7" fmla="*/ 34695 h 36496"/>
                <a:gd name="connsiteX8" fmla="*/ 44549 w 54745"/>
                <a:gd name="connsiteY8" fmla="*/ 6319 h 36496"/>
                <a:gd name="connsiteX9" fmla="*/ 47195 w 54745"/>
                <a:gd name="connsiteY9" fmla="*/ 33600 h 36496"/>
                <a:gd name="connsiteX10" fmla="*/ 53947 w 54745"/>
                <a:gd name="connsiteY10" fmla="*/ 5132 h 36496"/>
                <a:gd name="connsiteX11" fmla="*/ 56502 w 54745"/>
                <a:gd name="connsiteY11" fmla="*/ 32414 h 3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745" h="36496">
                  <a:moveTo>
                    <a:pt x="5132" y="9694"/>
                  </a:moveTo>
                  <a:lnTo>
                    <a:pt x="7778" y="36976"/>
                  </a:lnTo>
                  <a:moveTo>
                    <a:pt x="16264" y="8326"/>
                  </a:moveTo>
                  <a:lnTo>
                    <a:pt x="18910" y="35607"/>
                  </a:lnTo>
                  <a:moveTo>
                    <a:pt x="25844" y="8508"/>
                  </a:moveTo>
                  <a:lnTo>
                    <a:pt x="28490" y="35790"/>
                  </a:lnTo>
                  <a:moveTo>
                    <a:pt x="35242" y="7413"/>
                  </a:moveTo>
                  <a:lnTo>
                    <a:pt x="37888" y="34695"/>
                  </a:lnTo>
                  <a:moveTo>
                    <a:pt x="44549" y="6319"/>
                  </a:moveTo>
                  <a:lnTo>
                    <a:pt x="47195" y="33600"/>
                  </a:lnTo>
                  <a:moveTo>
                    <a:pt x="53947" y="5132"/>
                  </a:moveTo>
                  <a:lnTo>
                    <a:pt x="56502" y="32414"/>
                  </a:lnTo>
                </a:path>
              </a:pathLst>
            </a:custGeom>
            <a:noFill/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A7233D1-BA2A-4119-89A0-F0E952F6184C}"/>
                </a:ext>
              </a:extLst>
            </p:cNvPr>
            <p:cNvSpPr/>
            <p:nvPr/>
          </p:nvSpPr>
          <p:spPr>
            <a:xfrm>
              <a:off x="10420206" y="1580623"/>
              <a:ext cx="72994" cy="45621"/>
            </a:xfrm>
            <a:custGeom>
              <a:avLst/>
              <a:gdLst>
                <a:gd name="connsiteX0" fmla="*/ 5132 w 72993"/>
                <a:gd name="connsiteY0" fmla="*/ 14530 h 45621"/>
                <a:gd name="connsiteX1" fmla="*/ 7778 w 72993"/>
                <a:gd name="connsiteY1" fmla="*/ 41629 h 45621"/>
                <a:gd name="connsiteX2" fmla="*/ 16264 w 72993"/>
                <a:gd name="connsiteY2" fmla="*/ 12432 h 45621"/>
                <a:gd name="connsiteX3" fmla="*/ 18910 w 72993"/>
                <a:gd name="connsiteY3" fmla="*/ 39531 h 45621"/>
                <a:gd name="connsiteX4" fmla="*/ 25844 w 72993"/>
                <a:gd name="connsiteY4" fmla="*/ 11976 h 45621"/>
                <a:gd name="connsiteX5" fmla="*/ 28490 w 72993"/>
                <a:gd name="connsiteY5" fmla="*/ 39075 h 45621"/>
                <a:gd name="connsiteX6" fmla="*/ 35242 w 72993"/>
                <a:gd name="connsiteY6" fmla="*/ 10151 h 45621"/>
                <a:gd name="connsiteX7" fmla="*/ 37888 w 72993"/>
                <a:gd name="connsiteY7" fmla="*/ 37250 h 45621"/>
                <a:gd name="connsiteX8" fmla="*/ 44458 w 72993"/>
                <a:gd name="connsiteY8" fmla="*/ 8417 h 45621"/>
                <a:gd name="connsiteX9" fmla="*/ 47104 w 72993"/>
                <a:gd name="connsiteY9" fmla="*/ 35516 h 45621"/>
                <a:gd name="connsiteX10" fmla="*/ 53947 w 72993"/>
                <a:gd name="connsiteY10" fmla="*/ 6683 h 45621"/>
                <a:gd name="connsiteX11" fmla="*/ 56593 w 72993"/>
                <a:gd name="connsiteY11" fmla="*/ 33782 h 45621"/>
                <a:gd name="connsiteX12" fmla="*/ 64257 w 72993"/>
                <a:gd name="connsiteY12" fmla="*/ 6683 h 45621"/>
                <a:gd name="connsiteX13" fmla="*/ 66903 w 72993"/>
                <a:gd name="connsiteY13" fmla="*/ 33782 h 45621"/>
                <a:gd name="connsiteX14" fmla="*/ 73655 w 72993"/>
                <a:gd name="connsiteY14" fmla="*/ 5132 h 45621"/>
                <a:gd name="connsiteX15" fmla="*/ 76301 w 72993"/>
                <a:gd name="connsiteY15" fmla="*/ 32231 h 45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93" h="45621">
                  <a:moveTo>
                    <a:pt x="5132" y="14530"/>
                  </a:moveTo>
                  <a:lnTo>
                    <a:pt x="7778" y="41629"/>
                  </a:lnTo>
                  <a:moveTo>
                    <a:pt x="16264" y="12432"/>
                  </a:moveTo>
                  <a:lnTo>
                    <a:pt x="18910" y="39531"/>
                  </a:lnTo>
                  <a:moveTo>
                    <a:pt x="25844" y="11976"/>
                  </a:moveTo>
                  <a:lnTo>
                    <a:pt x="28490" y="39075"/>
                  </a:lnTo>
                  <a:moveTo>
                    <a:pt x="35242" y="10151"/>
                  </a:moveTo>
                  <a:lnTo>
                    <a:pt x="37888" y="37250"/>
                  </a:lnTo>
                  <a:moveTo>
                    <a:pt x="44458" y="8417"/>
                  </a:moveTo>
                  <a:lnTo>
                    <a:pt x="47104" y="35516"/>
                  </a:lnTo>
                  <a:moveTo>
                    <a:pt x="53947" y="6683"/>
                  </a:moveTo>
                  <a:lnTo>
                    <a:pt x="56593" y="33782"/>
                  </a:lnTo>
                  <a:moveTo>
                    <a:pt x="64257" y="6683"/>
                  </a:moveTo>
                  <a:lnTo>
                    <a:pt x="66903" y="33782"/>
                  </a:lnTo>
                  <a:moveTo>
                    <a:pt x="73655" y="5132"/>
                  </a:moveTo>
                  <a:lnTo>
                    <a:pt x="76301" y="32231"/>
                  </a:lnTo>
                </a:path>
              </a:pathLst>
            </a:custGeom>
            <a:noFill/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E39EFF7-1654-4071-949E-0B4B3D6AE3BF}"/>
                </a:ext>
              </a:extLst>
            </p:cNvPr>
            <p:cNvSpPr/>
            <p:nvPr/>
          </p:nvSpPr>
          <p:spPr>
            <a:xfrm>
              <a:off x="10498583" y="1451606"/>
              <a:ext cx="1104031" cy="164236"/>
            </a:xfrm>
            <a:custGeom>
              <a:avLst/>
              <a:gdLst>
                <a:gd name="connsiteX0" fmla="*/ 5132 w 1104031"/>
                <a:gd name="connsiteY0" fmla="*/ 133054 h 164236"/>
                <a:gd name="connsiteX1" fmla="*/ 7778 w 1104031"/>
                <a:gd name="connsiteY1" fmla="*/ 160153 h 164236"/>
                <a:gd name="connsiteX2" fmla="*/ 14074 w 1104031"/>
                <a:gd name="connsiteY2" fmla="*/ 131503 h 164236"/>
                <a:gd name="connsiteX3" fmla="*/ 16720 w 1104031"/>
                <a:gd name="connsiteY3" fmla="*/ 158602 h 164236"/>
                <a:gd name="connsiteX4" fmla="*/ 23928 w 1104031"/>
                <a:gd name="connsiteY4" fmla="*/ 131503 h 164236"/>
                <a:gd name="connsiteX5" fmla="*/ 26574 w 1104031"/>
                <a:gd name="connsiteY5" fmla="*/ 158602 h 164236"/>
                <a:gd name="connsiteX6" fmla="*/ 32870 w 1104031"/>
                <a:gd name="connsiteY6" fmla="*/ 129404 h 164236"/>
                <a:gd name="connsiteX7" fmla="*/ 35516 w 1104031"/>
                <a:gd name="connsiteY7" fmla="*/ 156503 h 164236"/>
                <a:gd name="connsiteX8" fmla="*/ 41721 w 1104031"/>
                <a:gd name="connsiteY8" fmla="*/ 126211 h 164236"/>
                <a:gd name="connsiteX9" fmla="*/ 44367 w 1104031"/>
                <a:gd name="connsiteY9" fmla="*/ 153310 h 164236"/>
                <a:gd name="connsiteX10" fmla="*/ 52122 w 1104031"/>
                <a:gd name="connsiteY10" fmla="*/ 126211 h 164236"/>
                <a:gd name="connsiteX11" fmla="*/ 54768 w 1104031"/>
                <a:gd name="connsiteY11" fmla="*/ 153310 h 164236"/>
                <a:gd name="connsiteX12" fmla="*/ 61338 w 1104031"/>
                <a:gd name="connsiteY12" fmla="*/ 124203 h 164236"/>
                <a:gd name="connsiteX13" fmla="*/ 63984 w 1104031"/>
                <a:gd name="connsiteY13" fmla="*/ 151302 h 164236"/>
                <a:gd name="connsiteX14" fmla="*/ 70371 w 1104031"/>
                <a:gd name="connsiteY14" fmla="*/ 123565 h 164236"/>
                <a:gd name="connsiteX15" fmla="*/ 73017 w 1104031"/>
                <a:gd name="connsiteY15" fmla="*/ 150664 h 164236"/>
                <a:gd name="connsiteX16" fmla="*/ 80225 w 1104031"/>
                <a:gd name="connsiteY16" fmla="*/ 122561 h 164236"/>
                <a:gd name="connsiteX17" fmla="*/ 82871 w 1104031"/>
                <a:gd name="connsiteY17" fmla="*/ 149660 h 164236"/>
                <a:gd name="connsiteX18" fmla="*/ 90353 w 1104031"/>
                <a:gd name="connsiteY18" fmla="*/ 120006 h 164236"/>
                <a:gd name="connsiteX19" fmla="*/ 92999 w 1104031"/>
                <a:gd name="connsiteY19" fmla="*/ 147105 h 164236"/>
                <a:gd name="connsiteX20" fmla="*/ 100207 w 1104031"/>
                <a:gd name="connsiteY20" fmla="*/ 118638 h 164236"/>
                <a:gd name="connsiteX21" fmla="*/ 102853 w 1104031"/>
                <a:gd name="connsiteY21" fmla="*/ 145737 h 164236"/>
                <a:gd name="connsiteX22" fmla="*/ 110335 w 1104031"/>
                <a:gd name="connsiteY22" fmla="*/ 116357 h 164236"/>
                <a:gd name="connsiteX23" fmla="*/ 112981 w 1104031"/>
                <a:gd name="connsiteY23" fmla="*/ 143456 h 164236"/>
                <a:gd name="connsiteX24" fmla="*/ 120463 w 1104031"/>
                <a:gd name="connsiteY24" fmla="*/ 114714 h 164236"/>
                <a:gd name="connsiteX25" fmla="*/ 123109 w 1104031"/>
                <a:gd name="connsiteY25" fmla="*/ 141813 h 164236"/>
                <a:gd name="connsiteX26" fmla="*/ 131412 w 1104031"/>
                <a:gd name="connsiteY26" fmla="*/ 113437 h 164236"/>
                <a:gd name="connsiteX27" fmla="*/ 134058 w 1104031"/>
                <a:gd name="connsiteY27" fmla="*/ 140536 h 164236"/>
                <a:gd name="connsiteX28" fmla="*/ 142178 w 1104031"/>
                <a:gd name="connsiteY28" fmla="*/ 110882 h 164236"/>
                <a:gd name="connsiteX29" fmla="*/ 144824 w 1104031"/>
                <a:gd name="connsiteY29" fmla="*/ 137981 h 164236"/>
                <a:gd name="connsiteX30" fmla="*/ 153127 w 1104031"/>
                <a:gd name="connsiteY30" fmla="*/ 109514 h 164236"/>
                <a:gd name="connsiteX31" fmla="*/ 155773 w 1104031"/>
                <a:gd name="connsiteY31" fmla="*/ 136612 h 164236"/>
                <a:gd name="connsiteX32" fmla="*/ 164715 w 1104031"/>
                <a:gd name="connsiteY32" fmla="*/ 107871 h 164236"/>
                <a:gd name="connsiteX33" fmla="*/ 167361 w 1104031"/>
                <a:gd name="connsiteY33" fmla="*/ 134970 h 164236"/>
                <a:gd name="connsiteX34" fmla="*/ 175482 w 1104031"/>
                <a:gd name="connsiteY34" fmla="*/ 105955 h 164236"/>
                <a:gd name="connsiteX35" fmla="*/ 178128 w 1104031"/>
                <a:gd name="connsiteY35" fmla="*/ 133054 h 164236"/>
                <a:gd name="connsiteX36" fmla="*/ 187069 w 1104031"/>
                <a:gd name="connsiteY36" fmla="*/ 103309 h 164236"/>
                <a:gd name="connsiteX37" fmla="*/ 189716 w 1104031"/>
                <a:gd name="connsiteY37" fmla="*/ 130408 h 164236"/>
                <a:gd name="connsiteX38" fmla="*/ 198019 w 1104031"/>
                <a:gd name="connsiteY38" fmla="*/ 101667 h 164236"/>
                <a:gd name="connsiteX39" fmla="*/ 200665 w 1104031"/>
                <a:gd name="connsiteY39" fmla="*/ 128766 h 164236"/>
                <a:gd name="connsiteX40" fmla="*/ 207873 w 1104031"/>
                <a:gd name="connsiteY40" fmla="*/ 99751 h 164236"/>
                <a:gd name="connsiteX41" fmla="*/ 210519 w 1104031"/>
                <a:gd name="connsiteY41" fmla="*/ 126850 h 164236"/>
                <a:gd name="connsiteX42" fmla="*/ 217818 w 1104031"/>
                <a:gd name="connsiteY42" fmla="*/ 97287 h 164236"/>
                <a:gd name="connsiteX43" fmla="*/ 220464 w 1104031"/>
                <a:gd name="connsiteY43" fmla="*/ 124386 h 164236"/>
                <a:gd name="connsiteX44" fmla="*/ 227764 w 1104031"/>
                <a:gd name="connsiteY44" fmla="*/ 97287 h 164236"/>
                <a:gd name="connsiteX45" fmla="*/ 230410 w 1104031"/>
                <a:gd name="connsiteY45" fmla="*/ 124386 h 164236"/>
                <a:gd name="connsiteX46" fmla="*/ 238348 w 1104031"/>
                <a:gd name="connsiteY46" fmla="*/ 94094 h 164236"/>
                <a:gd name="connsiteX47" fmla="*/ 240994 w 1104031"/>
                <a:gd name="connsiteY47" fmla="*/ 121193 h 164236"/>
                <a:gd name="connsiteX48" fmla="*/ 248841 w 1104031"/>
                <a:gd name="connsiteY48" fmla="*/ 92907 h 164236"/>
                <a:gd name="connsiteX49" fmla="*/ 251486 w 1104031"/>
                <a:gd name="connsiteY49" fmla="*/ 120006 h 164236"/>
                <a:gd name="connsiteX50" fmla="*/ 259333 w 1104031"/>
                <a:gd name="connsiteY50" fmla="*/ 90991 h 164236"/>
                <a:gd name="connsiteX51" fmla="*/ 261979 w 1104031"/>
                <a:gd name="connsiteY51" fmla="*/ 118090 h 164236"/>
                <a:gd name="connsiteX52" fmla="*/ 269826 w 1104031"/>
                <a:gd name="connsiteY52" fmla="*/ 89166 h 164236"/>
                <a:gd name="connsiteX53" fmla="*/ 272472 w 1104031"/>
                <a:gd name="connsiteY53" fmla="*/ 116265 h 164236"/>
                <a:gd name="connsiteX54" fmla="*/ 279224 w 1104031"/>
                <a:gd name="connsiteY54" fmla="*/ 87250 h 164236"/>
                <a:gd name="connsiteX55" fmla="*/ 281870 w 1104031"/>
                <a:gd name="connsiteY55" fmla="*/ 114349 h 164236"/>
                <a:gd name="connsiteX56" fmla="*/ 290812 w 1104031"/>
                <a:gd name="connsiteY56" fmla="*/ 86064 h 164236"/>
                <a:gd name="connsiteX57" fmla="*/ 293458 w 1104031"/>
                <a:gd name="connsiteY57" fmla="*/ 113163 h 164236"/>
                <a:gd name="connsiteX58" fmla="*/ 300210 w 1104031"/>
                <a:gd name="connsiteY58" fmla="*/ 82962 h 164236"/>
                <a:gd name="connsiteX59" fmla="*/ 302856 w 1104031"/>
                <a:gd name="connsiteY59" fmla="*/ 110061 h 164236"/>
                <a:gd name="connsiteX60" fmla="*/ 311250 w 1104031"/>
                <a:gd name="connsiteY60" fmla="*/ 81685 h 164236"/>
                <a:gd name="connsiteX61" fmla="*/ 313896 w 1104031"/>
                <a:gd name="connsiteY61" fmla="*/ 108784 h 164236"/>
                <a:gd name="connsiteX62" fmla="*/ 322290 w 1104031"/>
                <a:gd name="connsiteY62" fmla="*/ 79860 h 164236"/>
                <a:gd name="connsiteX63" fmla="*/ 324937 w 1104031"/>
                <a:gd name="connsiteY63" fmla="*/ 106959 h 164236"/>
                <a:gd name="connsiteX64" fmla="*/ 334517 w 1104031"/>
                <a:gd name="connsiteY64" fmla="*/ 77305 h 164236"/>
                <a:gd name="connsiteX65" fmla="*/ 337163 w 1104031"/>
                <a:gd name="connsiteY65" fmla="*/ 104404 h 164236"/>
                <a:gd name="connsiteX66" fmla="*/ 345010 w 1104031"/>
                <a:gd name="connsiteY66" fmla="*/ 75480 h 164236"/>
                <a:gd name="connsiteX67" fmla="*/ 347656 w 1104031"/>
                <a:gd name="connsiteY67" fmla="*/ 102579 h 164236"/>
                <a:gd name="connsiteX68" fmla="*/ 355503 w 1104031"/>
                <a:gd name="connsiteY68" fmla="*/ 73564 h 164236"/>
                <a:gd name="connsiteX69" fmla="*/ 358149 w 1104031"/>
                <a:gd name="connsiteY69" fmla="*/ 100663 h 164236"/>
                <a:gd name="connsiteX70" fmla="*/ 367638 w 1104031"/>
                <a:gd name="connsiteY70" fmla="*/ 72378 h 164236"/>
                <a:gd name="connsiteX71" fmla="*/ 370284 w 1104031"/>
                <a:gd name="connsiteY71" fmla="*/ 99477 h 164236"/>
                <a:gd name="connsiteX72" fmla="*/ 378769 w 1104031"/>
                <a:gd name="connsiteY72" fmla="*/ 70462 h 164236"/>
                <a:gd name="connsiteX73" fmla="*/ 381416 w 1104031"/>
                <a:gd name="connsiteY73" fmla="*/ 97561 h 164236"/>
                <a:gd name="connsiteX74" fmla="*/ 389262 w 1104031"/>
                <a:gd name="connsiteY74" fmla="*/ 68637 h 164236"/>
                <a:gd name="connsiteX75" fmla="*/ 391908 w 1104031"/>
                <a:gd name="connsiteY75" fmla="*/ 95736 h 164236"/>
                <a:gd name="connsiteX76" fmla="*/ 400850 w 1104031"/>
                <a:gd name="connsiteY76" fmla="*/ 66173 h 164236"/>
                <a:gd name="connsiteX77" fmla="*/ 403496 w 1104031"/>
                <a:gd name="connsiteY77" fmla="*/ 93272 h 164236"/>
                <a:gd name="connsiteX78" fmla="*/ 411890 w 1104031"/>
                <a:gd name="connsiteY78" fmla="*/ 64257 h 164236"/>
                <a:gd name="connsiteX79" fmla="*/ 414536 w 1104031"/>
                <a:gd name="connsiteY79" fmla="*/ 91356 h 164236"/>
                <a:gd name="connsiteX80" fmla="*/ 422931 w 1104031"/>
                <a:gd name="connsiteY80" fmla="*/ 62433 h 164236"/>
                <a:gd name="connsiteX81" fmla="*/ 425577 w 1104031"/>
                <a:gd name="connsiteY81" fmla="*/ 89531 h 164236"/>
                <a:gd name="connsiteX82" fmla="*/ 433971 w 1104031"/>
                <a:gd name="connsiteY82" fmla="*/ 59878 h 164236"/>
                <a:gd name="connsiteX83" fmla="*/ 436617 w 1104031"/>
                <a:gd name="connsiteY83" fmla="*/ 86977 h 164236"/>
                <a:gd name="connsiteX84" fmla="*/ 446197 w 1104031"/>
                <a:gd name="connsiteY84" fmla="*/ 58692 h 164236"/>
                <a:gd name="connsiteX85" fmla="*/ 448844 w 1104031"/>
                <a:gd name="connsiteY85" fmla="*/ 85791 h 164236"/>
                <a:gd name="connsiteX86" fmla="*/ 457785 w 1104031"/>
                <a:gd name="connsiteY86" fmla="*/ 57414 h 164236"/>
                <a:gd name="connsiteX87" fmla="*/ 460431 w 1104031"/>
                <a:gd name="connsiteY87" fmla="*/ 84513 h 164236"/>
                <a:gd name="connsiteX88" fmla="*/ 468826 w 1104031"/>
                <a:gd name="connsiteY88" fmla="*/ 54312 h 164236"/>
                <a:gd name="connsiteX89" fmla="*/ 471472 w 1104031"/>
                <a:gd name="connsiteY89" fmla="*/ 81411 h 164236"/>
                <a:gd name="connsiteX90" fmla="*/ 479866 w 1104031"/>
                <a:gd name="connsiteY90" fmla="*/ 53035 h 164236"/>
                <a:gd name="connsiteX91" fmla="*/ 482512 w 1104031"/>
                <a:gd name="connsiteY91" fmla="*/ 80134 h 164236"/>
                <a:gd name="connsiteX92" fmla="*/ 490906 w 1104031"/>
                <a:gd name="connsiteY92" fmla="*/ 51210 h 164236"/>
                <a:gd name="connsiteX93" fmla="*/ 493552 w 1104031"/>
                <a:gd name="connsiteY93" fmla="*/ 78309 h 164236"/>
                <a:gd name="connsiteX94" fmla="*/ 502038 w 1104031"/>
                <a:gd name="connsiteY94" fmla="*/ 49932 h 164236"/>
                <a:gd name="connsiteX95" fmla="*/ 504684 w 1104031"/>
                <a:gd name="connsiteY95" fmla="*/ 77031 h 164236"/>
                <a:gd name="connsiteX96" fmla="*/ 513625 w 1104031"/>
                <a:gd name="connsiteY96" fmla="*/ 49932 h 164236"/>
                <a:gd name="connsiteX97" fmla="*/ 516272 w 1104031"/>
                <a:gd name="connsiteY97" fmla="*/ 77031 h 164236"/>
                <a:gd name="connsiteX98" fmla="*/ 524666 w 1104031"/>
                <a:gd name="connsiteY98" fmla="*/ 46191 h 164236"/>
                <a:gd name="connsiteX99" fmla="*/ 527312 w 1104031"/>
                <a:gd name="connsiteY99" fmla="*/ 73290 h 164236"/>
                <a:gd name="connsiteX100" fmla="*/ 535706 w 1104031"/>
                <a:gd name="connsiteY100" fmla="*/ 43728 h 164236"/>
                <a:gd name="connsiteX101" fmla="*/ 538352 w 1104031"/>
                <a:gd name="connsiteY101" fmla="*/ 70827 h 164236"/>
                <a:gd name="connsiteX102" fmla="*/ 548480 w 1104031"/>
                <a:gd name="connsiteY102" fmla="*/ 43728 h 164236"/>
                <a:gd name="connsiteX103" fmla="*/ 551126 w 1104031"/>
                <a:gd name="connsiteY103" fmla="*/ 70827 h 164236"/>
                <a:gd name="connsiteX104" fmla="*/ 560068 w 1104031"/>
                <a:gd name="connsiteY104" fmla="*/ 41264 h 164236"/>
                <a:gd name="connsiteX105" fmla="*/ 562714 w 1104031"/>
                <a:gd name="connsiteY105" fmla="*/ 68363 h 164236"/>
                <a:gd name="connsiteX106" fmla="*/ 572751 w 1104031"/>
                <a:gd name="connsiteY106" fmla="*/ 39348 h 164236"/>
                <a:gd name="connsiteX107" fmla="*/ 575397 w 1104031"/>
                <a:gd name="connsiteY107" fmla="*/ 66447 h 164236"/>
                <a:gd name="connsiteX108" fmla="*/ 586072 w 1104031"/>
                <a:gd name="connsiteY108" fmla="*/ 38162 h 164236"/>
                <a:gd name="connsiteX109" fmla="*/ 588718 w 1104031"/>
                <a:gd name="connsiteY109" fmla="*/ 65261 h 164236"/>
                <a:gd name="connsiteX110" fmla="*/ 597660 w 1104031"/>
                <a:gd name="connsiteY110" fmla="*/ 35699 h 164236"/>
                <a:gd name="connsiteX111" fmla="*/ 600306 w 1104031"/>
                <a:gd name="connsiteY111" fmla="*/ 62797 h 164236"/>
                <a:gd name="connsiteX112" fmla="*/ 609247 w 1104031"/>
                <a:gd name="connsiteY112" fmla="*/ 32505 h 164236"/>
                <a:gd name="connsiteX113" fmla="*/ 611893 w 1104031"/>
                <a:gd name="connsiteY113" fmla="*/ 59604 h 164236"/>
                <a:gd name="connsiteX114" fmla="*/ 621383 w 1104031"/>
                <a:gd name="connsiteY114" fmla="*/ 32505 h 164236"/>
                <a:gd name="connsiteX115" fmla="*/ 624029 w 1104031"/>
                <a:gd name="connsiteY115" fmla="*/ 59604 h 164236"/>
                <a:gd name="connsiteX116" fmla="*/ 634157 w 1104031"/>
                <a:gd name="connsiteY116" fmla="*/ 30680 h 164236"/>
                <a:gd name="connsiteX117" fmla="*/ 636803 w 1104031"/>
                <a:gd name="connsiteY117" fmla="*/ 57779 h 164236"/>
                <a:gd name="connsiteX118" fmla="*/ 645197 w 1104031"/>
                <a:gd name="connsiteY118" fmla="*/ 28217 h 164236"/>
                <a:gd name="connsiteX119" fmla="*/ 647843 w 1104031"/>
                <a:gd name="connsiteY119" fmla="*/ 55316 h 164236"/>
                <a:gd name="connsiteX120" fmla="*/ 658427 w 1104031"/>
                <a:gd name="connsiteY120" fmla="*/ 26666 h 164236"/>
                <a:gd name="connsiteX121" fmla="*/ 661073 w 1104031"/>
                <a:gd name="connsiteY121" fmla="*/ 53765 h 164236"/>
                <a:gd name="connsiteX122" fmla="*/ 671657 w 1104031"/>
                <a:gd name="connsiteY122" fmla="*/ 25023 h 164236"/>
                <a:gd name="connsiteX123" fmla="*/ 674303 w 1104031"/>
                <a:gd name="connsiteY123" fmla="*/ 52122 h 164236"/>
                <a:gd name="connsiteX124" fmla="*/ 683519 w 1104031"/>
                <a:gd name="connsiteY124" fmla="*/ 22742 h 164236"/>
                <a:gd name="connsiteX125" fmla="*/ 686165 w 1104031"/>
                <a:gd name="connsiteY125" fmla="*/ 49841 h 164236"/>
                <a:gd name="connsiteX126" fmla="*/ 696749 w 1104031"/>
                <a:gd name="connsiteY126" fmla="*/ 21100 h 164236"/>
                <a:gd name="connsiteX127" fmla="*/ 699395 w 1104031"/>
                <a:gd name="connsiteY127" fmla="*/ 48199 h 164236"/>
                <a:gd name="connsiteX128" fmla="*/ 710618 w 1104031"/>
                <a:gd name="connsiteY128" fmla="*/ 19549 h 164236"/>
                <a:gd name="connsiteX129" fmla="*/ 713264 w 1104031"/>
                <a:gd name="connsiteY129" fmla="*/ 46648 h 164236"/>
                <a:gd name="connsiteX130" fmla="*/ 723939 w 1104031"/>
                <a:gd name="connsiteY130" fmla="*/ 19549 h 164236"/>
                <a:gd name="connsiteX131" fmla="*/ 726585 w 1104031"/>
                <a:gd name="connsiteY131" fmla="*/ 46648 h 164236"/>
                <a:gd name="connsiteX132" fmla="*/ 737169 w 1104031"/>
                <a:gd name="connsiteY132" fmla="*/ 16446 h 164236"/>
                <a:gd name="connsiteX133" fmla="*/ 739815 w 1104031"/>
                <a:gd name="connsiteY133" fmla="*/ 43545 h 164236"/>
                <a:gd name="connsiteX134" fmla="*/ 750399 w 1104031"/>
                <a:gd name="connsiteY134" fmla="*/ 14074 h 164236"/>
                <a:gd name="connsiteX135" fmla="*/ 753045 w 1104031"/>
                <a:gd name="connsiteY135" fmla="*/ 41173 h 164236"/>
                <a:gd name="connsiteX136" fmla="*/ 762899 w 1104031"/>
                <a:gd name="connsiteY136" fmla="*/ 14074 h 164236"/>
                <a:gd name="connsiteX137" fmla="*/ 765545 w 1104031"/>
                <a:gd name="connsiteY137" fmla="*/ 41173 h 164236"/>
                <a:gd name="connsiteX138" fmla="*/ 777498 w 1104031"/>
                <a:gd name="connsiteY138" fmla="*/ 14074 h 164236"/>
                <a:gd name="connsiteX139" fmla="*/ 780144 w 1104031"/>
                <a:gd name="connsiteY139" fmla="*/ 41173 h 164236"/>
                <a:gd name="connsiteX140" fmla="*/ 791458 w 1104031"/>
                <a:gd name="connsiteY140" fmla="*/ 12523 h 164236"/>
                <a:gd name="connsiteX141" fmla="*/ 794104 w 1104031"/>
                <a:gd name="connsiteY141" fmla="*/ 39622 h 164236"/>
                <a:gd name="connsiteX142" fmla="*/ 805418 w 1104031"/>
                <a:gd name="connsiteY142" fmla="*/ 10972 h 164236"/>
                <a:gd name="connsiteX143" fmla="*/ 808064 w 1104031"/>
                <a:gd name="connsiteY143" fmla="*/ 38071 h 164236"/>
                <a:gd name="connsiteX144" fmla="*/ 818648 w 1104031"/>
                <a:gd name="connsiteY144" fmla="*/ 9421 h 164236"/>
                <a:gd name="connsiteX145" fmla="*/ 821294 w 1104031"/>
                <a:gd name="connsiteY145" fmla="*/ 36520 h 164236"/>
                <a:gd name="connsiteX146" fmla="*/ 833977 w 1104031"/>
                <a:gd name="connsiteY146" fmla="*/ 8600 h 164236"/>
                <a:gd name="connsiteX147" fmla="*/ 836623 w 1104031"/>
                <a:gd name="connsiteY147" fmla="*/ 35699 h 164236"/>
                <a:gd name="connsiteX148" fmla="*/ 847937 w 1104031"/>
                <a:gd name="connsiteY148" fmla="*/ 9421 h 164236"/>
                <a:gd name="connsiteX149" fmla="*/ 850583 w 1104031"/>
                <a:gd name="connsiteY149" fmla="*/ 36520 h 164236"/>
                <a:gd name="connsiteX150" fmla="*/ 860437 w 1104031"/>
                <a:gd name="connsiteY150" fmla="*/ 7778 h 164236"/>
                <a:gd name="connsiteX151" fmla="*/ 863083 w 1104031"/>
                <a:gd name="connsiteY151" fmla="*/ 34877 h 164236"/>
                <a:gd name="connsiteX152" fmla="*/ 875036 w 1104031"/>
                <a:gd name="connsiteY152" fmla="*/ 6227 h 164236"/>
                <a:gd name="connsiteX153" fmla="*/ 877682 w 1104031"/>
                <a:gd name="connsiteY153" fmla="*/ 33326 h 164236"/>
                <a:gd name="connsiteX154" fmla="*/ 887628 w 1104031"/>
                <a:gd name="connsiteY154" fmla="*/ 6227 h 164236"/>
                <a:gd name="connsiteX155" fmla="*/ 890274 w 1104031"/>
                <a:gd name="connsiteY155" fmla="*/ 33326 h 164236"/>
                <a:gd name="connsiteX156" fmla="*/ 902226 w 1104031"/>
                <a:gd name="connsiteY156" fmla="*/ 7048 h 164236"/>
                <a:gd name="connsiteX157" fmla="*/ 904872 w 1104031"/>
                <a:gd name="connsiteY157" fmla="*/ 34147 h 164236"/>
                <a:gd name="connsiteX158" fmla="*/ 916095 w 1104031"/>
                <a:gd name="connsiteY158" fmla="*/ 7687 h 164236"/>
                <a:gd name="connsiteX159" fmla="*/ 918741 w 1104031"/>
                <a:gd name="connsiteY159" fmla="*/ 34786 h 164236"/>
                <a:gd name="connsiteX160" fmla="*/ 929325 w 1104031"/>
                <a:gd name="connsiteY160" fmla="*/ 5132 h 164236"/>
                <a:gd name="connsiteX161" fmla="*/ 931971 w 1104031"/>
                <a:gd name="connsiteY161" fmla="*/ 32231 h 164236"/>
                <a:gd name="connsiteX162" fmla="*/ 943194 w 1104031"/>
                <a:gd name="connsiteY162" fmla="*/ 7048 h 164236"/>
                <a:gd name="connsiteX163" fmla="*/ 945840 w 1104031"/>
                <a:gd name="connsiteY163" fmla="*/ 34147 h 164236"/>
                <a:gd name="connsiteX164" fmla="*/ 956972 w 1104031"/>
                <a:gd name="connsiteY164" fmla="*/ 7048 h 164236"/>
                <a:gd name="connsiteX165" fmla="*/ 959618 w 1104031"/>
                <a:gd name="connsiteY165" fmla="*/ 34147 h 164236"/>
                <a:gd name="connsiteX166" fmla="*/ 970749 w 1104031"/>
                <a:gd name="connsiteY166" fmla="*/ 7687 h 164236"/>
                <a:gd name="connsiteX167" fmla="*/ 973395 w 1104031"/>
                <a:gd name="connsiteY167" fmla="*/ 34786 h 164236"/>
                <a:gd name="connsiteX168" fmla="*/ 986260 w 1104031"/>
                <a:gd name="connsiteY168" fmla="*/ 8235 h 164236"/>
                <a:gd name="connsiteX169" fmla="*/ 988906 w 1104031"/>
                <a:gd name="connsiteY169" fmla="*/ 35334 h 164236"/>
                <a:gd name="connsiteX170" fmla="*/ 1000677 w 1104031"/>
                <a:gd name="connsiteY170" fmla="*/ 10151 h 164236"/>
                <a:gd name="connsiteX171" fmla="*/ 1003323 w 1104031"/>
                <a:gd name="connsiteY171" fmla="*/ 37250 h 164236"/>
                <a:gd name="connsiteX172" fmla="*/ 1015549 w 1104031"/>
                <a:gd name="connsiteY172" fmla="*/ 10789 h 164236"/>
                <a:gd name="connsiteX173" fmla="*/ 1018195 w 1104031"/>
                <a:gd name="connsiteY173" fmla="*/ 37888 h 164236"/>
                <a:gd name="connsiteX174" fmla="*/ 1029966 w 1104031"/>
                <a:gd name="connsiteY174" fmla="*/ 11976 h 164236"/>
                <a:gd name="connsiteX175" fmla="*/ 1032611 w 1104031"/>
                <a:gd name="connsiteY175" fmla="*/ 39075 h 164236"/>
                <a:gd name="connsiteX176" fmla="*/ 1045385 w 1104031"/>
                <a:gd name="connsiteY176" fmla="*/ 13253 h 164236"/>
                <a:gd name="connsiteX177" fmla="*/ 1048031 w 1104031"/>
                <a:gd name="connsiteY177" fmla="*/ 40352 h 164236"/>
                <a:gd name="connsiteX178" fmla="*/ 1058707 w 1104031"/>
                <a:gd name="connsiteY178" fmla="*/ 16994 h 164236"/>
                <a:gd name="connsiteX179" fmla="*/ 1061353 w 1104031"/>
                <a:gd name="connsiteY179" fmla="*/ 44093 h 164236"/>
                <a:gd name="connsiteX180" fmla="*/ 1073032 w 1104031"/>
                <a:gd name="connsiteY180" fmla="*/ 20096 h 164236"/>
                <a:gd name="connsiteX181" fmla="*/ 1075678 w 1104031"/>
                <a:gd name="connsiteY181" fmla="*/ 47195 h 164236"/>
                <a:gd name="connsiteX182" fmla="*/ 1088543 w 1104031"/>
                <a:gd name="connsiteY182" fmla="*/ 25114 h 164236"/>
                <a:gd name="connsiteX183" fmla="*/ 1091189 w 1104031"/>
                <a:gd name="connsiteY183" fmla="*/ 52213 h 164236"/>
                <a:gd name="connsiteX184" fmla="*/ 1100131 w 1104031"/>
                <a:gd name="connsiteY184" fmla="*/ 28764 h 164236"/>
                <a:gd name="connsiteX185" fmla="*/ 1102777 w 1104031"/>
                <a:gd name="connsiteY185" fmla="*/ 55863 h 16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1104031" h="164236">
                  <a:moveTo>
                    <a:pt x="5132" y="133054"/>
                  </a:moveTo>
                  <a:lnTo>
                    <a:pt x="7778" y="160153"/>
                  </a:lnTo>
                  <a:moveTo>
                    <a:pt x="14074" y="131503"/>
                  </a:moveTo>
                  <a:lnTo>
                    <a:pt x="16720" y="158602"/>
                  </a:lnTo>
                  <a:moveTo>
                    <a:pt x="23928" y="131503"/>
                  </a:moveTo>
                  <a:lnTo>
                    <a:pt x="26574" y="158602"/>
                  </a:lnTo>
                  <a:moveTo>
                    <a:pt x="32870" y="129404"/>
                  </a:moveTo>
                  <a:lnTo>
                    <a:pt x="35516" y="156503"/>
                  </a:lnTo>
                  <a:moveTo>
                    <a:pt x="41721" y="126211"/>
                  </a:moveTo>
                  <a:lnTo>
                    <a:pt x="44367" y="153310"/>
                  </a:lnTo>
                  <a:moveTo>
                    <a:pt x="52122" y="126211"/>
                  </a:moveTo>
                  <a:lnTo>
                    <a:pt x="54768" y="153310"/>
                  </a:lnTo>
                  <a:moveTo>
                    <a:pt x="61338" y="124203"/>
                  </a:moveTo>
                  <a:lnTo>
                    <a:pt x="63984" y="151302"/>
                  </a:lnTo>
                  <a:moveTo>
                    <a:pt x="70371" y="123565"/>
                  </a:moveTo>
                  <a:lnTo>
                    <a:pt x="73017" y="150664"/>
                  </a:lnTo>
                  <a:moveTo>
                    <a:pt x="80225" y="122561"/>
                  </a:moveTo>
                  <a:lnTo>
                    <a:pt x="82871" y="149660"/>
                  </a:lnTo>
                  <a:moveTo>
                    <a:pt x="90353" y="120006"/>
                  </a:moveTo>
                  <a:lnTo>
                    <a:pt x="92999" y="147105"/>
                  </a:lnTo>
                  <a:moveTo>
                    <a:pt x="100207" y="118638"/>
                  </a:moveTo>
                  <a:lnTo>
                    <a:pt x="102853" y="145737"/>
                  </a:lnTo>
                  <a:moveTo>
                    <a:pt x="110335" y="116357"/>
                  </a:moveTo>
                  <a:lnTo>
                    <a:pt x="112981" y="143456"/>
                  </a:lnTo>
                  <a:moveTo>
                    <a:pt x="120463" y="114714"/>
                  </a:moveTo>
                  <a:lnTo>
                    <a:pt x="123109" y="141813"/>
                  </a:lnTo>
                  <a:moveTo>
                    <a:pt x="131412" y="113437"/>
                  </a:moveTo>
                  <a:lnTo>
                    <a:pt x="134058" y="140536"/>
                  </a:lnTo>
                  <a:moveTo>
                    <a:pt x="142178" y="110882"/>
                  </a:moveTo>
                  <a:lnTo>
                    <a:pt x="144824" y="137981"/>
                  </a:lnTo>
                  <a:moveTo>
                    <a:pt x="153127" y="109514"/>
                  </a:moveTo>
                  <a:lnTo>
                    <a:pt x="155773" y="136612"/>
                  </a:lnTo>
                  <a:moveTo>
                    <a:pt x="164715" y="107871"/>
                  </a:moveTo>
                  <a:lnTo>
                    <a:pt x="167361" y="134970"/>
                  </a:lnTo>
                  <a:moveTo>
                    <a:pt x="175482" y="105955"/>
                  </a:moveTo>
                  <a:lnTo>
                    <a:pt x="178128" y="133054"/>
                  </a:lnTo>
                  <a:moveTo>
                    <a:pt x="187069" y="103309"/>
                  </a:moveTo>
                  <a:lnTo>
                    <a:pt x="189716" y="130408"/>
                  </a:lnTo>
                  <a:moveTo>
                    <a:pt x="198019" y="101667"/>
                  </a:moveTo>
                  <a:lnTo>
                    <a:pt x="200665" y="128766"/>
                  </a:lnTo>
                  <a:moveTo>
                    <a:pt x="207873" y="99751"/>
                  </a:moveTo>
                  <a:lnTo>
                    <a:pt x="210519" y="126850"/>
                  </a:lnTo>
                  <a:moveTo>
                    <a:pt x="217818" y="97287"/>
                  </a:moveTo>
                  <a:lnTo>
                    <a:pt x="220464" y="124386"/>
                  </a:lnTo>
                  <a:moveTo>
                    <a:pt x="227764" y="97287"/>
                  </a:moveTo>
                  <a:lnTo>
                    <a:pt x="230410" y="124386"/>
                  </a:lnTo>
                  <a:moveTo>
                    <a:pt x="238348" y="94094"/>
                  </a:moveTo>
                  <a:lnTo>
                    <a:pt x="240994" y="121193"/>
                  </a:lnTo>
                  <a:moveTo>
                    <a:pt x="248841" y="92907"/>
                  </a:moveTo>
                  <a:lnTo>
                    <a:pt x="251486" y="120006"/>
                  </a:lnTo>
                  <a:moveTo>
                    <a:pt x="259333" y="90991"/>
                  </a:moveTo>
                  <a:lnTo>
                    <a:pt x="261979" y="118090"/>
                  </a:lnTo>
                  <a:moveTo>
                    <a:pt x="269826" y="89166"/>
                  </a:moveTo>
                  <a:lnTo>
                    <a:pt x="272472" y="116265"/>
                  </a:lnTo>
                  <a:moveTo>
                    <a:pt x="279224" y="87250"/>
                  </a:moveTo>
                  <a:lnTo>
                    <a:pt x="281870" y="114349"/>
                  </a:lnTo>
                  <a:moveTo>
                    <a:pt x="290812" y="86064"/>
                  </a:moveTo>
                  <a:lnTo>
                    <a:pt x="293458" y="113163"/>
                  </a:lnTo>
                  <a:moveTo>
                    <a:pt x="300210" y="82962"/>
                  </a:moveTo>
                  <a:lnTo>
                    <a:pt x="302856" y="110061"/>
                  </a:lnTo>
                  <a:moveTo>
                    <a:pt x="311250" y="81685"/>
                  </a:moveTo>
                  <a:lnTo>
                    <a:pt x="313896" y="108784"/>
                  </a:lnTo>
                  <a:moveTo>
                    <a:pt x="322290" y="79860"/>
                  </a:moveTo>
                  <a:lnTo>
                    <a:pt x="324937" y="106959"/>
                  </a:lnTo>
                  <a:moveTo>
                    <a:pt x="334517" y="77305"/>
                  </a:moveTo>
                  <a:lnTo>
                    <a:pt x="337163" y="104404"/>
                  </a:lnTo>
                  <a:moveTo>
                    <a:pt x="345010" y="75480"/>
                  </a:moveTo>
                  <a:lnTo>
                    <a:pt x="347656" y="102579"/>
                  </a:lnTo>
                  <a:moveTo>
                    <a:pt x="355503" y="73564"/>
                  </a:moveTo>
                  <a:lnTo>
                    <a:pt x="358149" y="100663"/>
                  </a:lnTo>
                  <a:moveTo>
                    <a:pt x="367638" y="72378"/>
                  </a:moveTo>
                  <a:lnTo>
                    <a:pt x="370284" y="99477"/>
                  </a:lnTo>
                  <a:moveTo>
                    <a:pt x="378769" y="70462"/>
                  </a:moveTo>
                  <a:lnTo>
                    <a:pt x="381416" y="97561"/>
                  </a:lnTo>
                  <a:moveTo>
                    <a:pt x="389262" y="68637"/>
                  </a:moveTo>
                  <a:lnTo>
                    <a:pt x="391908" y="95736"/>
                  </a:lnTo>
                  <a:moveTo>
                    <a:pt x="400850" y="66173"/>
                  </a:moveTo>
                  <a:lnTo>
                    <a:pt x="403496" y="93272"/>
                  </a:lnTo>
                  <a:moveTo>
                    <a:pt x="411890" y="64257"/>
                  </a:moveTo>
                  <a:lnTo>
                    <a:pt x="414536" y="91356"/>
                  </a:lnTo>
                  <a:moveTo>
                    <a:pt x="422931" y="62433"/>
                  </a:moveTo>
                  <a:lnTo>
                    <a:pt x="425577" y="89531"/>
                  </a:lnTo>
                  <a:moveTo>
                    <a:pt x="433971" y="59878"/>
                  </a:moveTo>
                  <a:lnTo>
                    <a:pt x="436617" y="86977"/>
                  </a:lnTo>
                  <a:moveTo>
                    <a:pt x="446197" y="58692"/>
                  </a:moveTo>
                  <a:lnTo>
                    <a:pt x="448844" y="85791"/>
                  </a:lnTo>
                  <a:moveTo>
                    <a:pt x="457785" y="57414"/>
                  </a:moveTo>
                  <a:lnTo>
                    <a:pt x="460431" y="84513"/>
                  </a:lnTo>
                  <a:moveTo>
                    <a:pt x="468826" y="54312"/>
                  </a:moveTo>
                  <a:lnTo>
                    <a:pt x="471472" y="81411"/>
                  </a:lnTo>
                  <a:moveTo>
                    <a:pt x="479866" y="53035"/>
                  </a:moveTo>
                  <a:lnTo>
                    <a:pt x="482512" y="80134"/>
                  </a:lnTo>
                  <a:moveTo>
                    <a:pt x="490906" y="51210"/>
                  </a:moveTo>
                  <a:lnTo>
                    <a:pt x="493552" y="78309"/>
                  </a:lnTo>
                  <a:moveTo>
                    <a:pt x="502038" y="49932"/>
                  </a:moveTo>
                  <a:lnTo>
                    <a:pt x="504684" y="77031"/>
                  </a:lnTo>
                  <a:moveTo>
                    <a:pt x="513625" y="49932"/>
                  </a:moveTo>
                  <a:lnTo>
                    <a:pt x="516272" y="77031"/>
                  </a:lnTo>
                  <a:moveTo>
                    <a:pt x="524666" y="46191"/>
                  </a:moveTo>
                  <a:lnTo>
                    <a:pt x="527312" y="73290"/>
                  </a:lnTo>
                  <a:moveTo>
                    <a:pt x="535706" y="43728"/>
                  </a:moveTo>
                  <a:lnTo>
                    <a:pt x="538352" y="70827"/>
                  </a:lnTo>
                  <a:moveTo>
                    <a:pt x="548480" y="43728"/>
                  </a:moveTo>
                  <a:lnTo>
                    <a:pt x="551126" y="70827"/>
                  </a:lnTo>
                  <a:moveTo>
                    <a:pt x="560068" y="41264"/>
                  </a:moveTo>
                  <a:lnTo>
                    <a:pt x="562714" y="68363"/>
                  </a:lnTo>
                  <a:moveTo>
                    <a:pt x="572751" y="39348"/>
                  </a:moveTo>
                  <a:lnTo>
                    <a:pt x="575397" y="66447"/>
                  </a:lnTo>
                  <a:moveTo>
                    <a:pt x="586072" y="38162"/>
                  </a:moveTo>
                  <a:lnTo>
                    <a:pt x="588718" y="65261"/>
                  </a:lnTo>
                  <a:moveTo>
                    <a:pt x="597660" y="35699"/>
                  </a:moveTo>
                  <a:lnTo>
                    <a:pt x="600306" y="62797"/>
                  </a:lnTo>
                  <a:moveTo>
                    <a:pt x="609247" y="32505"/>
                  </a:moveTo>
                  <a:lnTo>
                    <a:pt x="611893" y="59604"/>
                  </a:lnTo>
                  <a:moveTo>
                    <a:pt x="621383" y="32505"/>
                  </a:moveTo>
                  <a:lnTo>
                    <a:pt x="624029" y="59604"/>
                  </a:lnTo>
                  <a:moveTo>
                    <a:pt x="634157" y="30680"/>
                  </a:moveTo>
                  <a:lnTo>
                    <a:pt x="636803" y="57779"/>
                  </a:lnTo>
                  <a:moveTo>
                    <a:pt x="645197" y="28217"/>
                  </a:moveTo>
                  <a:lnTo>
                    <a:pt x="647843" y="55316"/>
                  </a:lnTo>
                  <a:moveTo>
                    <a:pt x="658427" y="26666"/>
                  </a:moveTo>
                  <a:lnTo>
                    <a:pt x="661073" y="53765"/>
                  </a:lnTo>
                  <a:moveTo>
                    <a:pt x="671657" y="25023"/>
                  </a:moveTo>
                  <a:lnTo>
                    <a:pt x="674303" y="52122"/>
                  </a:lnTo>
                  <a:moveTo>
                    <a:pt x="683519" y="22742"/>
                  </a:moveTo>
                  <a:lnTo>
                    <a:pt x="686165" y="49841"/>
                  </a:lnTo>
                  <a:moveTo>
                    <a:pt x="696749" y="21100"/>
                  </a:moveTo>
                  <a:lnTo>
                    <a:pt x="699395" y="48199"/>
                  </a:lnTo>
                  <a:moveTo>
                    <a:pt x="710618" y="19549"/>
                  </a:moveTo>
                  <a:lnTo>
                    <a:pt x="713264" y="46648"/>
                  </a:lnTo>
                  <a:moveTo>
                    <a:pt x="723939" y="19549"/>
                  </a:moveTo>
                  <a:lnTo>
                    <a:pt x="726585" y="46648"/>
                  </a:lnTo>
                  <a:moveTo>
                    <a:pt x="737169" y="16446"/>
                  </a:moveTo>
                  <a:lnTo>
                    <a:pt x="739815" y="43545"/>
                  </a:lnTo>
                  <a:moveTo>
                    <a:pt x="750399" y="14074"/>
                  </a:moveTo>
                  <a:lnTo>
                    <a:pt x="753045" y="41173"/>
                  </a:lnTo>
                  <a:moveTo>
                    <a:pt x="762899" y="14074"/>
                  </a:moveTo>
                  <a:lnTo>
                    <a:pt x="765545" y="41173"/>
                  </a:lnTo>
                  <a:moveTo>
                    <a:pt x="777498" y="14074"/>
                  </a:moveTo>
                  <a:lnTo>
                    <a:pt x="780144" y="41173"/>
                  </a:lnTo>
                  <a:moveTo>
                    <a:pt x="791458" y="12523"/>
                  </a:moveTo>
                  <a:lnTo>
                    <a:pt x="794104" y="39622"/>
                  </a:lnTo>
                  <a:moveTo>
                    <a:pt x="805418" y="10972"/>
                  </a:moveTo>
                  <a:lnTo>
                    <a:pt x="808064" y="38071"/>
                  </a:lnTo>
                  <a:moveTo>
                    <a:pt x="818648" y="9421"/>
                  </a:moveTo>
                  <a:lnTo>
                    <a:pt x="821294" y="36520"/>
                  </a:lnTo>
                  <a:moveTo>
                    <a:pt x="833977" y="8600"/>
                  </a:moveTo>
                  <a:lnTo>
                    <a:pt x="836623" y="35699"/>
                  </a:lnTo>
                  <a:moveTo>
                    <a:pt x="847937" y="9421"/>
                  </a:moveTo>
                  <a:lnTo>
                    <a:pt x="850583" y="36520"/>
                  </a:lnTo>
                  <a:moveTo>
                    <a:pt x="860437" y="7778"/>
                  </a:moveTo>
                  <a:lnTo>
                    <a:pt x="863083" y="34877"/>
                  </a:lnTo>
                  <a:moveTo>
                    <a:pt x="875036" y="6227"/>
                  </a:moveTo>
                  <a:lnTo>
                    <a:pt x="877682" y="33326"/>
                  </a:lnTo>
                  <a:moveTo>
                    <a:pt x="887628" y="6227"/>
                  </a:moveTo>
                  <a:lnTo>
                    <a:pt x="890274" y="33326"/>
                  </a:lnTo>
                  <a:moveTo>
                    <a:pt x="902226" y="7048"/>
                  </a:moveTo>
                  <a:lnTo>
                    <a:pt x="904872" y="34147"/>
                  </a:lnTo>
                  <a:moveTo>
                    <a:pt x="916095" y="7687"/>
                  </a:moveTo>
                  <a:lnTo>
                    <a:pt x="918741" y="34786"/>
                  </a:lnTo>
                  <a:moveTo>
                    <a:pt x="929325" y="5132"/>
                  </a:moveTo>
                  <a:lnTo>
                    <a:pt x="931971" y="32231"/>
                  </a:lnTo>
                  <a:moveTo>
                    <a:pt x="943194" y="7048"/>
                  </a:moveTo>
                  <a:lnTo>
                    <a:pt x="945840" y="34147"/>
                  </a:lnTo>
                  <a:moveTo>
                    <a:pt x="956972" y="7048"/>
                  </a:moveTo>
                  <a:lnTo>
                    <a:pt x="959618" y="34147"/>
                  </a:lnTo>
                  <a:moveTo>
                    <a:pt x="970749" y="7687"/>
                  </a:moveTo>
                  <a:lnTo>
                    <a:pt x="973395" y="34786"/>
                  </a:lnTo>
                  <a:moveTo>
                    <a:pt x="986260" y="8235"/>
                  </a:moveTo>
                  <a:lnTo>
                    <a:pt x="988906" y="35334"/>
                  </a:lnTo>
                  <a:moveTo>
                    <a:pt x="1000677" y="10151"/>
                  </a:moveTo>
                  <a:lnTo>
                    <a:pt x="1003323" y="37250"/>
                  </a:lnTo>
                  <a:moveTo>
                    <a:pt x="1015549" y="10789"/>
                  </a:moveTo>
                  <a:lnTo>
                    <a:pt x="1018195" y="37888"/>
                  </a:lnTo>
                  <a:moveTo>
                    <a:pt x="1029966" y="11976"/>
                  </a:moveTo>
                  <a:lnTo>
                    <a:pt x="1032611" y="39075"/>
                  </a:lnTo>
                  <a:moveTo>
                    <a:pt x="1045385" y="13253"/>
                  </a:moveTo>
                  <a:lnTo>
                    <a:pt x="1048031" y="40352"/>
                  </a:lnTo>
                  <a:moveTo>
                    <a:pt x="1058707" y="16994"/>
                  </a:moveTo>
                  <a:lnTo>
                    <a:pt x="1061353" y="44093"/>
                  </a:lnTo>
                  <a:moveTo>
                    <a:pt x="1073032" y="20096"/>
                  </a:moveTo>
                  <a:lnTo>
                    <a:pt x="1075678" y="47195"/>
                  </a:lnTo>
                  <a:moveTo>
                    <a:pt x="1088543" y="25114"/>
                  </a:moveTo>
                  <a:lnTo>
                    <a:pt x="1091189" y="52213"/>
                  </a:lnTo>
                  <a:moveTo>
                    <a:pt x="1100131" y="28764"/>
                  </a:moveTo>
                  <a:lnTo>
                    <a:pt x="1102777" y="55863"/>
                  </a:lnTo>
                </a:path>
              </a:pathLst>
            </a:custGeom>
            <a:noFill/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53FB9A-7F69-4D1E-88D3-F25AD67A454C}"/>
                </a:ext>
              </a:extLst>
            </p:cNvPr>
            <p:cNvSpPr/>
            <p:nvPr/>
          </p:nvSpPr>
          <p:spPr>
            <a:xfrm>
              <a:off x="11606903" y="1477245"/>
              <a:ext cx="9124" cy="36497"/>
            </a:xfrm>
            <a:custGeom>
              <a:avLst/>
              <a:gdLst>
                <a:gd name="connsiteX0" fmla="*/ 5132 w 9124"/>
                <a:gd name="connsiteY0" fmla="*/ 5132 h 36496"/>
                <a:gd name="connsiteX1" fmla="*/ 7687 w 9124"/>
                <a:gd name="connsiteY1" fmla="*/ 35242 h 3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24" h="36496">
                  <a:moveTo>
                    <a:pt x="5132" y="5132"/>
                  </a:moveTo>
                  <a:lnTo>
                    <a:pt x="7687" y="35242"/>
                  </a:lnTo>
                </a:path>
              </a:pathLst>
            </a:custGeom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94E391E-72E9-437F-B31A-DAE64D375940}"/>
                </a:ext>
              </a:extLst>
            </p:cNvPr>
            <p:cNvSpPr/>
            <p:nvPr/>
          </p:nvSpPr>
          <p:spPr>
            <a:xfrm>
              <a:off x="10194490" y="1378259"/>
              <a:ext cx="1441628" cy="319348"/>
            </a:xfrm>
            <a:custGeom>
              <a:avLst/>
              <a:gdLst>
                <a:gd name="connsiteX0" fmla="*/ 148183 w 1441627"/>
                <a:gd name="connsiteY0" fmla="*/ 64519 h 319347"/>
                <a:gd name="connsiteX1" fmla="*/ 37506 w 1441627"/>
                <a:gd name="connsiteY1" fmla="*/ 101199 h 319347"/>
                <a:gd name="connsiteX2" fmla="*/ 1432691 w 1441627"/>
                <a:gd name="connsiteY2" fmla="*/ 116528 h 319347"/>
                <a:gd name="connsiteX3" fmla="*/ 1414717 w 1441627"/>
                <a:gd name="connsiteY3" fmla="*/ 195178 h 319347"/>
                <a:gd name="connsiteX4" fmla="*/ 1345555 w 1441627"/>
                <a:gd name="connsiteY4" fmla="*/ 256037 h 319347"/>
                <a:gd name="connsiteX5" fmla="*/ 55754 w 1441627"/>
                <a:gd name="connsiteY5" fmla="*/ 310874 h 319347"/>
                <a:gd name="connsiteX6" fmla="*/ 36958 w 1441627"/>
                <a:gd name="connsiteY6" fmla="*/ 227387 h 319347"/>
                <a:gd name="connsiteX7" fmla="*/ 148183 w 1441627"/>
                <a:gd name="connsiteY7" fmla="*/ 64519 h 319347"/>
                <a:gd name="connsiteX8" fmla="*/ 148183 w 1441627"/>
                <a:gd name="connsiteY8" fmla="*/ 64519 h 31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627" h="319347">
                  <a:moveTo>
                    <a:pt x="148183" y="64519"/>
                  </a:moveTo>
                  <a:cubicBezTo>
                    <a:pt x="148639" y="64611"/>
                    <a:pt x="58765" y="81673"/>
                    <a:pt x="37506" y="101199"/>
                  </a:cubicBezTo>
                  <a:cubicBezTo>
                    <a:pt x="-208392" y="321366"/>
                    <a:pt x="1550485" y="-215229"/>
                    <a:pt x="1432691" y="116528"/>
                  </a:cubicBezTo>
                  <a:cubicBezTo>
                    <a:pt x="1429133" y="132677"/>
                    <a:pt x="1409242" y="163426"/>
                    <a:pt x="1414717" y="195178"/>
                  </a:cubicBezTo>
                  <a:cubicBezTo>
                    <a:pt x="1420100" y="226566"/>
                    <a:pt x="1342726" y="257771"/>
                    <a:pt x="1345555" y="256037"/>
                  </a:cubicBezTo>
                  <a:cubicBezTo>
                    <a:pt x="1735981" y="6763"/>
                    <a:pt x="125007" y="361878"/>
                    <a:pt x="55754" y="310874"/>
                  </a:cubicBezTo>
                  <a:cubicBezTo>
                    <a:pt x="43984" y="294541"/>
                    <a:pt x="40061" y="264887"/>
                    <a:pt x="36958" y="227387"/>
                  </a:cubicBezTo>
                  <a:cubicBezTo>
                    <a:pt x="34860" y="221912"/>
                    <a:pt x="-82843" y="96545"/>
                    <a:pt x="148183" y="64519"/>
                  </a:cubicBezTo>
                  <a:lnTo>
                    <a:pt x="148183" y="64519"/>
                  </a:lnTo>
                  <a:close/>
                </a:path>
              </a:pathLst>
            </a:custGeom>
            <a:noFill/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2B46242-0A54-4439-9EA9-B80FDDDD5AE2}"/>
                </a:ext>
              </a:extLst>
            </p:cNvPr>
            <p:cNvSpPr/>
            <p:nvPr/>
          </p:nvSpPr>
          <p:spPr>
            <a:xfrm>
              <a:off x="10205787" y="1400054"/>
              <a:ext cx="1423379" cy="291975"/>
            </a:xfrm>
            <a:custGeom>
              <a:avLst/>
              <a:gdLst>
                <a:gd name="connsiteX0" fmla="*/ 5132 w 1423379"/>
                <a:gd name="connsiteY0" fmla="*/ 173657 h 291975"/>
                <a:gd name="connsiteX1" fmla="*/ 35881 w 1423379"/>
                <a:gd name="connsiteY1" fmla="*/ 175573 h 291975"/>
                <a:gd name="connsiteX2" fmla="*/ 46739 w 1423379"/>
                <a:gd name="connsiteY2" fmla="*/ 187434 h 291975"/>
                <a:gd name="connsiteX3" fmla="*/ 69458 w 1423379"/>
                <a:gd name="connsiteY3" fmla="*/ 187799 h 291975"/>
                <a:gd name="connsiteX4" fmla="*/ 73747 w 1423379"/>
                <a:gd name="connsiteY4" fmla="*/ 167817 h 291975"/>
                <a:gd name="connsiteX5" fmla="*/ 84239 w 1423379"/>
                <a:gd name="connsiteY5" fmla="*/ 167452 h 291975"/>
                <a:gd name="connsiteX6" fmla="*/ 85517 w 1423379"/>
                <a:gd name="connsiteY6" fmla="*/ 157781 h 291975"/>
                <a:gd name="connsiteX7" fmla="*/ 97378 w 1423379"/>
                <a:gd name="connsiteY7" fmla="*/ 157781 h 291975"/>
                <a:gd name="connsiteX8" fmla="*/ 100663 w 1423379"/>
                <a:gd name="connsiteY8" fmla="*/ 150390 h 291975"/>
                <a:gd name="connsiteX9" fmla="*/ 105316 w 1423379"/>
                <a:gd name="connsiteY9" fmla="*/ 150390 h 291975"/>
                <a:gd name="connsiteX10" fmla="*/ 105955 w 1423379"/>
                <a:gd name="connsiteY10" fmla="*/ 156686 h 291975"/>
                <a:gd name="connsiteX11" fmla="*/ 119824 w 1423379"/>
                <a:gd name="connsiteY11" fmla="*/ 157051 h 291975"/>
                <a:gd name="connsiteX12" fmla="*/ 119459 w 1423379"/>
                <a:gd name="connsiteY12" fmla="*/ 164076 h 291975"/>
                <a:gd name="connsiteX13" fmla="*/ 126667 w 1423379"/>
                <a:gd name="connsiteY13" fmla="*/ 163346 h 291975"/>
                <a:gd name="connsiteX14" fmla="*/ 124386 w 1423379"/>
                <a:gd name="connsiteY14" fmla="*/ 180409 h 291975"/>
                <a:gd name="connsiteX15" fmla="*/ 172744 w 1423379"/>
                <a:gd name="connsiteY15" fmla="*/ 180409 h 291975"/>
                <a:gd name="connsiteX16" fmla="*/ 173109 w 1423379"/>
                <a:gd name="connsiteY16" fmla="*/ 165263 h 291975"/>
                <a:gd name="connsiteX17" fmla="*/ 186613 w 1423379"/>
                <a:gd name="connsiteY17" fmla="*/ 166722 h 291975"/>
                <a:gd name="connsiteX18" fmla="*/ 183329 w 1423379"/>
                <a:gd name="connsiteY18" fmla="*/ 156686 h 291975"/>
                <a:gd name="connsiteX19" fmla="*/ 192544 w 1423379"/>
                <a:gd name="connsiteY19" fmla="*/ 159606 h 291975"/>
                <a:gd name="connsiteX20" fmla="*/ 193548 w 1423379"/>
                <a:gd name="connsiteY20" fmla="*/ 150755 h 291975"/>
                <a:gd name="connsiteX21" fmla="*/ 202763 w 1423379"/>
                <a:gd name="connsiteY21" fmla="*/ 151850 h 291975"/>
                <a:gd name="connsiteX22" fmla="*/ 202124 w 1423379"/>
                <a:gd name="connsiteY22" fmla="*/ 175573 h 291975"/>
                <a:gd name="connsiteX23" fmla="*/ 207416 w 1423379"/>
                <a:gd name="connsiteY23" fmla="*/ 175573 h 291975"/>
                <a:gd name="connsiteX24" fmla="*/ 208694 w 1423379"/>
                <a:gd name="connsiteY24" fmla="*/ 158876 h 291975"/>
                <a:gd name="connsiteX25" fmla="*/ 221833 w 1423379"/>
                <a:gd name="connsiteY25" fmla="*/ 159606 h 291975"/>
                <a:gd name="connsiteX26" fmla="*/ 221468 w 1423379"/>
                <a:gd name="connsiteY26" fmla="*/ 167726 h 291975"/>
                <a:gd name="connsiteX27" fmla="*/ 273202 w 1423379"/>
                <a:gd name="connsiteY27" fmla="*/ 167361 h 291975"/>
                <a:gd name="connsiteX28" fmla="*/ 273567 w 1423379"/>
                <a:gd name="connsiteY28" fmla="*/ 152215 h 291975"/>
                <a:gd name="connsiteX29" fmla="*/ 279133 w 1423379"/>
                <a:gd name="connsiteY29" fmla="*/ 151120 h 291975"/>
                <a:gd name="connsiteX30" fmla="*/ 278768 w 1423379"/>
                <a:gd name="connsiteY30" fmla="*/ 127397 h 291975"/>
                <a:gd name="connsiteX31" fmla="*/ 285064 w 1423379"/>
                <a:gd name="connsiteY31" fmla="*/ 127762 h 291975"/>
                <a:gd name="connsiteX32" fmla="*/ 285429 w 1423379"/>
                <a:gd name="connsiteY32" fmla="*/ 155226 h 291975"/>
                <a:gd name="connsiteX33" fmla="*/ 291359 w 1423379"/>
                <a:gd name="connsiteY33" fmla="*/ 155226 h 291975"/>
                <a:gd name="connsiteX34" fmla="*/ 291724 w 1423379"/>
                <a:gd name="connsiteY34" fmla="*/ 167817 h 291975"/>
                <a:gd name="connsiteX35" fmla="*/ 302582 w 1423379"/>
                <a:gd name="connsiteY35" fmla="*/ 168182 h 291975"/>
                <a:gd name="connsiteX36" fmla="*/ 298659 w 1423379"/>
                <a:gd name="connsiteY36" fmla="*/ 157416 h 291975"/>
                <a:gd name="connsiteX37" fmla="*/ 308513 w 1423379"/>
                <a:gd name="connsiteY37" fmla="*/ 158511 h 291975"/>
                <a:gd name="connsiteX38" fmla="*/ 306871 w 1423379"/>
                <a:gd name="connsiteY38" fmla="*/ 132598 h 291975"/>
                <a:gd name="connsiteX39" fmla="*/ 312801 w 1423379"/>
                <a:gd name="connsiteY39" fmla="*/ 134058 h 291975"/>
                <a:gd name="connsiteX40" fmla="*/ 313166 w 1423379"/>
                <a:gd name="connsiteY40" fmla="*/ 119641 h 291975"/>
                <a:gd name="connsiteX41" fmla="*/ 320101 w 1423379"/>
                <a:gd name="connsiteY41" fmla="*/ 119641 h 291975"/>
                <a:gd name="connsiteX42" fmla="*/ 319462 w 1423379"/>
                <a:gd name="connsiteY42" fmla="*/ 124112 h 291975"/>
                <a:gd name="connsiteX43" fmla="*/ 347108 w 1423379"/>
                <a:gd name="connsiteY43" fmla="*/ 124112 h 291975"/>
                <a:gd name="connsiteX44" fmla="*/ 347108 w 1423379"/>
                <a:gd name="connsiteY44" fmla="*/ 132963 h 291975"/>
                <a:gd name="connsiteX45" fmla="*/ 350758 w 1423379"/>
                <a:gd name="connsiteY45" fmla="*/ 132233 h 291975"/>
                <a:gd name="connsiteX46" fmla="*/ 351397 w 1423379"/>
                <a:gd name="connsiteY46" fmla="*/ 142999 h 291975"/>
                <a:gd name="connsiteX47" fmla="*/ 358331 w 1423379"/>
                <a:gd name="connsiteY47" fmla="*/ 138529 h 291975"/>
                <a:gd name="connsiteX48" fmla="*/ 358696 w 1423379"/>
                <a:gd name="connsiteY48" fmla="*/ 147835 h 291975"/>
                <a:gd name="connsiteX49" fmla="*/ 420923 w 1423379"/>
                <a:gd name="connsiteY49" fmla="*/ 146010 h 291975"/>
                <a:gd name="connsiteX50" fmla="*/ 421562 w 1423379"/>
                <a:gd name="connsiteY50" fmla="*/ 138255 h 291975"/>
                <a:gd name="connsiteX51" fmla="*/ 428770 w 1423379"/>
                <a:gd name="connsiteY51" fmla="*/ 138255 h 291975"/>
                <a:gd name="connsiteX52" fmla="*/ 430048 w 1423379"/>
                <a:gd name="connsiteY52" fmla="*/ 121193 h 291975"/>
                <a:gd name="connsiteX53" fmla="*/ 434336 w 1423379"/>
                <a:gd name="connsiteY53" fmla="*/ 121558 h 291975"/>
                <a:gd name="connsiteX54" fmla="*/ 433971 w 1423379"/>
                <a:gd name="connsiteY54" fmla="*/ 140810 h 291975"/>
                <a:gd name="connsiteX55" fmla="*/ 449482 w 1423379"/>
                <a:gd name="connsiteY55" fmla="*/ 138620 h 291975"/>
                <a:gd name="connsiteX56" fmla="*/ 451489 w 1423379"/>
                <a:gd name="connsiteY56" fmla="*/ 120098 h 291975"/>
                <a:gd name="connsiteX57" fmla="*/ 458059 w 1423379"/>
                <a:gd name="connsiteY57" fmla="*/ 120645 h 291975"/>
                <a:gd name="connsiteX58" fmla="*/ 457055 w 1423379"/>
                <a:gd name="connsiteY58" fmla="*/ 144003 h 291975"/>
                <a:gd name="connsiteX59" fmla="*/ 473844 w 1423379"/>
                <a:gd name="connsiteY59" fmla="*/ 139532 h 291975"/>
                <a:gd name="connsiteX60" fmla="*/ 473844 w 1423379"/>
                <a:gd name="connsiteY60" fmla="*/ 124751 h 291975"/>
                <a:gd name="connsiteX61" fmla="*/ 485340 w 1423379"/>
                <a:gd name="connsiteY61" fmla="*/ 124386 h 291975"/>
                <a:gd name="connsiteX62" fmla="*/ 487348 w 1423379"/>
                <a:gd name="connsiteY62" fmla="*/ 111065 h 291975"/>
                <a:gd name="connsiteX63" fmla="*/ 499483 w 1423379"/>
                <a:gd name="connsiteY63" fmla="*/ 110335 h 291975"/>
                <a:gd name="connsiteX64" fmla="*/ 500122 w 1423379"/>
                <a:gd name="connsiteY64" fmla="*/ 98473 h 291975"/>
                <a:gd name="connsiteX65" fmla="*/ 510979 w 1423379"/>
                <a:gd name="connsiteY65" fmla="*/ 102214 h 291975"/>
                <a:gd name="connsiteX66" fmla="*/ 510979 w 1423379"/>
                <a:gd name="connsiteY66" fmla="*/ 119641 h 291975"/>
                <a:gd name="connsiteX67" fmla="*/ 516545 w 1423379"/>
                <a:gd name="connsiteY67" fmla="*/ 120006 h 291975"/>
                <a:gd name="connsiteX68" fmla="*/ 516910 w 1423379"/>
                <a:gd name="connsiteY68" fmla="*/ 126667 h 291975"/>
                <a:gd name="connsiteX69" fmla="*/ 521837 w 1423379"/>
                <a:gd name="connsiteY69" fmla="*/ 127397 h 291975"/>
                <a:gd name="connsiteX70" fmla="*/ 522202 w 1423379"/>
                <a:gd name="connsiteY70" fmla="*/ 133693 h 291975"/>
                <a:gd name="connsiteX71" fmla="*/ 534064 w 1423379"/>
                <a:gd name="connsiteY71" fmla="*/ 133693 h 291975"/>
                <a:gd name="connsiteX72" fmla="*/ 535067 w 1423379"/>
                <a:gd name="connsiteY72" fmla="*/ 126302 h 291975"/>
                <a:gd name="connsiteX73" fmla="*/ 551856 w 1423379"/>
                <a:gd name="connsiteY73" fmla="*/ 124842 h 291975"/>
                <a:gd name="connsiteX74" fmla="*/ 550852 w 1423379"/>
                <a:gd name="connsiteY74" fmla="*/ 103309 h 291975"/>
                <a:gd name="connsiteX75" fmla="*/ 556783 w 1423379"/>
                <a:gd name="connsiteY75" fmla="*/ 103674 h 291975"/>
                <a:gd name="connsiteX76" fmla="*/ 556783 w 1423379"/>
                <a:gd name="connsiteY76" fmla="*/ 95918 h 291975"/>
                <a:gd name="connsiteX77" fmla="*/ 568280 w 1423379"/>
                <a:gd name="connsiteY77" fmla="*/ 97378 h 291975"/>
                <a:gd name="connsiteX78" fmla="*/ 568918 w 1423379"/>
                <a:gd name="connsiteY78" fmla="*/ 89258 h 291975"/>
                <a:gd name="connsiteX79" fmla="*/ 585068 w 1423379"/>
                <a:gd name="connsiteY79" fmla="*/ 91448 h 291975"/>
                <a:gd name="connsiteX80" fmla="*/ 586711 w 1423379"/>
                <a:gd name="connsiteY80" fmla="*/ 81776 h 291975"/>
                <a:gd name="connsiteX81" fmla="*/ 602860 w 1423379"/>
                <a:gd name="connsiteY81" fmla="*/ 82871 h 291975"/>
                <a:gd name="connsiteX82" fmla="*/ 601218 w 1423379"/>
                <a:gd name="connsiteY82" fmla="*/ 99568 h 291975"/>
                <a:gd name="connsiteX83" fmla="*/ 608426 w 1423379"/>
                <a:gd name="connsiteY83" fmla="*/ 100663 h 291975"/>
                <a:gd name="connsiteX84" fmla="*/ 610069 w 1423379"/>
                <a:gd name="connsiteY84" fmla="*/ 81776 h 291975"/>
                <a:gd name="connsiteX85" fmla="*/ 619284 w 1423379"/>
                <a:gd name="connsiteY85" fmla="*/ 82871 h 291975"/>
                <a:gd name="connsiteX86" fmla="*/ 618645 w 1423379"/>
                <a:gd name="connsiteY86" fmla="*/ 75115 h 291975"/>
                <a:gd name="connsiteX87" fmla="*/ 631784 w 1423379"/>
                <a:gd name="connsiteY87" fmla="*/ 74750 h 291975"/>
                <a:gd name="connsiteX88" fmla="*/ 632423 w 1423379"/>
                <a:gd name="connsiteY88" fmla="*/ 68455 h 291975"/>
                <a:gd name="connsiteX89" fmla="*/ 639996 w 1423379"/>
                <a:gd name="connsiteY89" fmla="*/ 70279 h 291975"/>
                <a:gd name="connsiteX90" fmla="*/ 638719 w 1423379"/>
                <a:gd name="connsiteY90" fmla="*/ 93637 h 291975"/>
                <a:gd name="connsiteX91" fmla="*/ 644649 w 1423379"/>
                <a:gd name="connsiteY91" fmla="*/ 93637 h 291975"/>
                <a:gd name="connsiteX92" fmla="*/ 648938 w 1423379"/>
                <a:gd name="connsiteY92" fmla="*/ 67725 h 291975"/>
                <a:gd name="connsiteX93" fmla="*/ 658792 w 1423379"/>
                <a:gd name="connsiteY93" fmla="*/ 68455 h 291975"/>
                <a:gd name="connsiteX94" fmla="*/ 659157 w 1423379"/>
                <a:gd name="connsiteY94" fmla="*/ 94002 h 291975"/>
                <a:gd name="connsiteX95" fmla="*/ 668007 w 1423379"/>
                <a:gd name="connsiteY95" fmla="*/ 93637 h 291975"/>
                <a:gd name="connsiteX96" fmla="*/ 664723 w 1423379"/>
                <a:gd name="connsiteY96" fmla="*/ 99933 h 291975"/>
                <a:gd name="connsiteX97" fmla="*/ 679504 w 1423379"/>
                <a:gd name="connsiteY97" fmla="*/ 98838 h 291975"/>
                <a:gd name="connsiteX98" fmla="*/ 679139 w 1423379"/>
                <a:gd name="connsiteY98" fmla="*/ 89531 h 291975"/>
                <a:gd name="connsiteX99" fmla="*/ 685070 w 1423379"/>
                <a:gd name="connsiteY99" fmla="*/ 89896 h 291975"/>
                <a:gd name="connsiteX100" fmla="*/ 685070 w 1423379"/>
                <a:gd name="connsiteY100" fmla="*/ 76940 h 291975"/>
                <a:gd name="connsiteX101" fmla="*/ 697570 w 1423379"/>
                <a:gd name="connsiteY101" fmla="*/ 77670 h 291975"/>
                <a:gd name="connsiteX102" fmla="*/ 696566 w 1423379"/>
                <a:gd name="connsiteY102" fmla="*/ 83966 h 291975"/>
                <a:gd name="connsiteX103" fmla="*/ 722205 w 1423379"/>
                <a:gd name="connsiteY103" fmla="*/ 84696 h 291975"/>
                <a:gd name="connsiteX104" fmla="*/ 720928 w 1423379"/>
                <a:gd name="connsiteY104" fmla="*/ 75389 h 291975"/>
                <a:gd name="connsiteX105" fmla="*/ 731421 w 1423379"/>
                <a:gd name="connsiteY105" fmla="*/ 77579 h 291975"/>
                <a:gd name="connsiteX106" fmla="*/ 732424 w 1423379"/>
                <a:gd name="connsiteY106" fmla="*/ 68728 h 291975"/>
                <a:gd name="connsiteX107" fmla="*/ 737990 w 1423379"/>
                <a:gd name="connsiteY107" fmla="*/ 68728 h 291975"/>
                <a:gd name="connsiteX108" fmla="*/ 738629 w 1423379"/>
                <a:gd name="connsiteY108" fmla="*/ 86520 h 291975"/>
                <a:gd name="connsiteX109" fmla="*/ 747206 w 1423379"/>
                <a:gd name="connsiteY109" fmla="*/ 86155 h 291975"/>
                <a:gd name="connsiteX110" fmla="*/ 747206 w 1423379"/>
                <a:gd name="connsiteY110" fmla="*/ 93181 h 291975"/>
                <a:gd name="connsiteX111" fmla="*/ 764998 w 1423379"/>
                <a:gd name="connsiteY111" fmla="*/ 91721 h 291975"/>
                <a:gd name="connsiteX112" fmla="*/ 764359 w 1423379"/>
                <a:gd name="connsiteY112" fmla="*/ 83601 h 291975"/>
                <a:gd name="connsiteX113" fmla="*/ 771932 w 1423379"/>
                <a:gd name="connsiteY113" fmla="*/ 83966 h 291975"/>
                <a:gd name="connsiteX114" fmla="*/ 770655 w 1423379"/>
                <a:gd name="connsiteY114" fmla="*/ 67633 h 291975"/>
                <a:gd name="connsiteX115" fmla="*/ 788447 w 1423379"/>
                <a:gd name="connsiteY115" fmla="*/ 69823 h 291975"/>
                <a:gd name="connsiteX116" fmla="*/ 787444 w 1423379"/>
                <a:gd name="connsiteY116" fmla="*/ 54677 h 291975"/>
                <a:gd name="connsiteX117" fmla="*/ 797024 w 1423379"/>
                <a:gd name="connsiteY117" fmla="*/ 55407 h 291975"/>
                <a:gd name="connsiteX118" fmla="*/ 799031 w 1423379"/>
                <a:gd name="connsiteY118" fmla="*/ 65808 h 291975"/>
                <a:gd name="connsiteX119" fmla="*/ 811896 w 1423379"/>
                <a:gd name="connsiteY119" fmla="*/ 66173 h 291975"/>
                <a:gd name="connsiteX120" fmla="*/ 814177 w 1423379"/>
                <a:gd name="connsiteY120" fmla="*/ 72469 h 291975"/>
                <a:gd name="connsiteX121" fmla="*/ 816185 w 1423379"/>
                <a:gd name="connsiteY121" fmla="*/ 78400 h 291975"/>
                <a:gd name="connsiteX122" fmla="*/ 841185 w 1423379"/>
                <a:gd name="connsiteY122" fmla="*/ 77305 h 291975"/>
                <a:gd name="connsiteX123" fmla="*/ 841550 w 1423379"/>
                <a:gd name="connsiteY123" fmla="*/ 70279 h 291975"/>
                <a:gd name="connsiteX124" fmla="*/ 869835 w 1423379"/>
                <a:gd name="connsiteY124" fmla="*/ 73199 h 291975"/>
                <a:gd name="connsiteX125" fmla="*/ 866551 w 1423379"/>
                <a:gd name="connsiteY125" fmla="*/ 55772 h 291975"/>
                <a:gd name="connsiteX126" fmla="*/ 873485 w 1423379"/>
                <a:gd name="connsiteY126" fmla="*/ 56502 h 291975"/>
                <a:gd name="connsiteX127" fmla="*/ 873850 w 1423379"/>
                <a:gd name="connsiteY127" fmla="*/ 29859 h 291975"/>
                <a:gd name="connsiteX128" fmla="*/ 881423 w 1423379"/>
                <a:gd name="connsiteY128" fmla="*/ 29859 h 291975"/>
                <a:gd name="connsiteX129" fmla="*/ 884069 w 1423379"/>
                <a:gd name="connsiteY129" fmla="*/ 15078 h 291975"/>
                <a:gd name="connsiteX130" fmla="*/ 894927 w 1423379"/>
                <a:gd name="connsiteY130" fmla="*/ 15078 h 291975"/>
                <a:gd name="connsiteX131" fmla="*/ 893650 w 1423379"/>
                <a:gd name="connsiteY131" fmla="*/ 33235 h 291975"/>
                <a:gd name="connsiteX132" fmla="*/ 899215 w 1423379"/>
                <a:gd name="connsiteY132" fmla="*/ 31410 h 291975"/>
                <a:gd name="connsiteX133" fmla="*/ 899580 w 1423379"/>
                <a:gd name="connsiteY133" fmla="*/ 42542 h 291975"/>
                <a:gd name="connsiteX134" fmla="*/ 903869 w 1423379"/>
                <a:gd name="connsiteY134" fmla="*/ 43637 h 291975"/>
                <a:gd name="connsiteX135" fmla="*/ 903230 w 1423379"/>
                <a:gd name="connsiteY135" fmla="*/ 56593 h 291975"/>
                <a:gd name="connsiteX136" fmla="*/ 911807 w 1423379"/>
                <a:gd name="connsiteY136" fmla="*/ 56228 h 291975"/>
                <a:gd name="connsiteX137" fmla="*/ 911168 w 1423379"/>
                <a:gd name="connsiteY137" fmla="*/ 66630 h 291975"/>
                <a:gd name="connsiteX138" fmla="*/ 961899 w 1423379"/>
                <a:gd name="connsiteY138" fmla="*/ 64805 h 291975"/>
                <a:gd name="connsiteX139" fmla="*/ 959253 w 1423379"/>
                <a:gd name="connsiteY139" fmla="*/ 28855 h 291975"/>
                <a:gd name="connsiteX140" fmla="*/ 966826 w 1423379"/>
                <a:gd name="connsiteY140" fmla="*/ 28855 h 291975"/>
                <a:gd name="connsiteX141" fmla="*/ 965548 w 1423379"/>
                <a:gd name="connsiteY141" fmla="*/ 21830 h 291975"/>
                <a:gd name="connsiteX142" fmla="*/ 984344 w 1423379"/>
                <a:gd name="connsiteY142" fmla="*/ 22195 h 291975"/>
                <a:gd name="connsiteX143" fmla="*/ 985348 w 1423379"/>
                <a:gd name="connsiteY143" fmla="*/ 16629 h 291975"/>
                <a:gd name="connsiteX144" fmla="*/ 1007702 w 1423379"/>
                <a:gd name="connsiteY144" fmla="*/ 15169 h 291975"/>
                <a:gd name="connsiteX145" fmla="*/ 1007337 w 1423379"/>
                <a:gd name="connsiteY145" fmla="*/ 27031 h 291975"/>
                <a:gd name="connsiteX146" fmla="*/ 1012264 w 1423379"/>
                <a:gd name="connsiteY146" fmla="*/ 27396 h 291975"/>
                <a:gd name="connsiteX147" fmla="*/ 1013542 w 1423379"/>
                <a:gd name="connsiteY147" fmla="*/ 44458 h 291975"/>
                <a:gd name="connsiteX148" fmla="*/ 1020476 w 1423379"/>
                <a:gd name="connsiteY148" fmla="*/ 45553 h 291975"/>
                <a:gd name="connsiteX149" fmla="*/ 1020111 w 1423379"/>
                <a:gd name="connsiteY149" fmla="*/ 13344 h 291975"/>
                <a:gd name="connsiteX150" fmla="*/ 1070477 w 1423379"/>
                <a:gd name="connsiteY150" fmla="*/ 14439 h 291975"/>
                <a:gd name="connsiteX151" fmla="*/ 1070477 w 1423379"/>
                <a:gd name="connsiteY151" fmla="*/ 24476 h 291975"/>
                <a:gd name="connsiteX152" fmla="*/ 1076043 w 1423379"/>
                <a:gd name="connsiteY152" fmla="*/ 25571 h 291975"/>
                <a:gd name="connsiteX153" fmla="*/ 1076043 w 1423379"/>
                <a:gd name="connsiteY153" fmla="*/ 29677 h 291975"/>
                <a:gd name="connsiteX154" fmla="*/ 1088543 w 1423379"/>
                <a:gd name="connsiteY154" fmla="*/ 29312 h 291975"/>
                <a:gd name="connsiteX155" fmla="*/ 1088543 w 1423379"/>
                <a:gd name="connsiteY155" fmla="*/ 21191 h 291975"/>
                <a:gd name="connsiteX156" fmla="*/ 1093835 w 1423379"/>
                <a:gd name="connsiteY156" fmla="*/ 22286 h 291975"/>
                <a:gd name="connsiteX157" fmla="*/ 1092193 w 1423379"/>
                <a:gd name="connsiteY157" fmla="*/ 11884 h 291975"/>
                <a:gd name="connsiteX158" fmla="*/ 1103051 w 1423379"/>
                <a:gd name="connsiteY158" fmla="*/ 12979 h 291975"/>
                <a:gd name="connsiteX159" fmla="*/ 1103051 w 1423379"/>
                <a:gd name="connsiteY159" fmla="*/ 8143 h 291975"/>
                <a:gd name="connsiteX160" fmla="*/ 1125770 w 1423379"/>
                <a:gd name="connsiteY160" fmla="*/ 6319 h 291975"/>
                <a:gd name="connsiteX161" fmla="*/ 1126409 w 1423379"/>
                <a:gd name="connsiteY161" fmla="*/ 23381 h 291975"/>
                <a:gd name="connsiteX162" fmla="*/ 1133343 w 1423379"/>
                <a:gd name="connsiteY162" fmla="*/ 23381 h 291975"/>
                <a:gd name="connsiteX163" fmla="*/ 1130423 w 1423379"/>
                <a:gd name="connsiteY163" fmla="*/ 37797 h 291975"/>
                <a:gd name="connsiteX164" fmla="*/ 1150861 w 1423379"/>
                <a:gd name="connsiteY164" fmla="*/ 37797 h 291975"/>
                <a:gd name="connsiteX165" fmla="*/ 1197304 w 1423379"/>
                <a:gd name="connsiteY165" fmla="*/ 37432 h 291975"/>
                <a:gd name="connsiteX166" fmla="*/ 1197669 w 1423379"/>
                <a:gd name="connsiteY166" fmla="*/ 19640 h 291975"/>
                <a:gd name="connsiteX167" fmla="*/ 1203600 w 1423379"/>
                <a:gd name="connsiteY167" fmla="*/ 19640 h 291975"/>
                <a:gd name="connsiteX168" fmla="*/ 1203600 w 1423379"/>
                <a:gd name="connsiteY168" fmla="*/ 7048 h 291975"/>
                <a:gd name="connsiteX169" fmla="*/ 1233253 w 1423379"/>
                <a:gd name="connsiteY169" fmla="*/ 8873 h 291975"/>
                <a:gd name="connsiteX170" fmla="*/ 1234257 w 1423379"/>
                <a:gd name="connsiteY170" fmla="*/ 18545 h 291975"/>
                <a:gd name="connsiteX171" fmla="*/ 1242195 w 1423379"/>
                <a:gd name="connsiteY171" fmla="*/ 21465 h 291975"/>
                <a:gd name="connsiteX172" fmla="*/ 1239184 w 1423379"/>
                <a:gd name="connsiteY172" fmla="*/ 31866 h 291975"/>
                <a:gd name="connsiteX173" fmla="*/ 1244476 w 1423379"/>
                <a:gd name="connsiteY173" fmla="*/ 39257 h 291975"/>
                <a:gd name="connsiteX174" fmla="*/ 1282980 w 1423379"/>
                <a:gd name="connsiteY174" fmla="*/ 35881 h 291975"/>
                <a:gd name="connsiteX175" fmla="*/ 1282980 w 1423379"/>
                <a:gd name="connsiteY175" fmla="*/ 19914 h 291975"/>
                <a:gd name="connsiteX176" fmla="*/ 1292196 w 1423379"/>
                <a:gd name="connsiteY176" fmla="*/ 21373 h 291975"/>
                <a:gd name="connsiteX177" fmla="*/ 1292834 w 1423379"/>
                <a:gd name="connsiteY177" fmla="*/ 12158 h 291975"/>
                <a:gd name="connsiteX178" fmla="*/ 1299130 w 1423379"/>
                <a:gd name="connsiteY178" fmla="*/ 13253 h 291975"/>
                <a:gd name="connsiteX179" fmla="*/ 1298765 w 1423379"/>
                <a:gd name="connsiteY179" fmla="*/ 5132 h 291975"/>
                <a:gd name="connsiteX180" fmla="*/ 1314550 w 1423379"/>
                <a:gd name="connsiteY180" fmla="*/ 7322 h 291975"/>
                <a:gd name="connsiteX181" fmla="*/ 1312908 w 1423379"/>
                <a:gd name="connsiteY181" fmla="*/ 24749 h 291975"/>
                <a:gd name="connsiteX182" fmla="*/ 1323127 w 1423379"/>
                <a:gd name="connsiteY182" fmla="*/ 25114 h 291975"/>
                <a:gd name="connsiteX183" fmla="*/ 1323766 w 1423379"/>
                <a:gd name="connsiteY183" fmla="*/ 6592 h 291975"/>
                <a:gd name="connsiteX184" fmla="*/ 1337634 w 1423379"/>
                <a:gd name="connsiteY184" fmla="*/ 6592 h 291975"/>
                <a:gd name="connsiteX185" fmla="*/ 1335627 w 1423379"/>
                <a:gd name="connsiteY185" fmla="*/ 27304 h 291975"/>
                <a:gd name="connsiteX186" fmla="*/ 1345207 w 1423379"/>
                <a:gd name="connsiteY186" fmla="*/ 26209 h 291975"/>
                <a:gd name="connsiteX187" fmla="*/ 1341284 w 1423379"/>
                <a:gd name="connsiteY187" fmla="*/ 38436 h 291975"/>
                <a:gd name="connsiteX188" fmla="*/ 1346211 w 1423379"/>
                <a:gd name="connsiteY188" fmla="*/ 37706 h 291975"/>
                <a:gd name="connsiteX189" fmla="*/ 1346211 w 1423379"/>
                <a:gd name="connsiteY189" fmla="*/ 47013 h 291975"/>
                <a:gd name="connsiteX190" fmla="*/ 1375226 w 1423379"/>
                <a:gd name="connsiteY190" fmla="*/ 44093 h 291975"/>
                <a:gd name="connsiteX191" fmla="*/ 1374861 w 1423379"/>
                <a:gd name="connsiteY191" fmla="*/ 50754 h 291975"/>
                <a:gd name="connsiteX192" fmla="*/ 1382434 w 1423379"/>
                <a:gd name="connsiteY192" fmla="*/ 51118 h 291975"/>
                <a:gd name="connsiteX193" fmla="*/ 1379606 w 1423379"/>
                <a:gd name="connsiteY193" fmla="*/ 28399 h 291975"/>
                <a:gd name="connsiteX194" fmla="*/ 1387179 w 1423379"/>
                <a:gd name="connsiteY194" fmla="*/ 26939 h 291975"/>
                <a:gd name="connsiteX195" fmla="*/ 1390829 w 1423379"/>
                <a:gd name="connsiteY195" fmla="*/ 39166 h 291975"/>
                <a:gd name="connsiteX196" fmla="*/ 1407982 w 1423379"/>
                <a:gd name="connsiteY196" fmla="*/ 38801 h 291975"/>
                <a:gd name="connsiteX197" fmla="*/ 1402690 w 1423379"/>
                <a:gd name="connsiteY197" fmla="*/ 49202 h 291975"/>
                <a:gd name="connsiteX198" fmla="*/ 1410902 w 1423379"/>
                <a:gd name="connsiteY198" fmla="*/ 52213 h 291975"/>
                <a:gd name="connsiteX199" fmla="*/ 1402051 w 1423379"/>
                <a:gd name="connsiteY199" fmla="*/ 58874 h 291975"/>
                <a:gd name="connsiteX200" fmla="*/ 1413913 w 1423379"/>
                <a:gd name="connsiteY200" fmla="*/ 64440 h 291975"/>
                <a:gd name="connsiteX201" fmla="*/ 1423493 w 1423379"/>
                <a:gd name="connsiteY201" fmla="*/ 57779 h 291975"/>
                <a:gd name="connsiteX202" fmla="*/ 28125 w 1423379"/>
                <a:gd name="connsiteY202" fmla="*/ 226212 h 291975"/>
                <a:gd name="connsiteX203" fmla="*/ 41082 w 1423379"/>
                <a:gd name="connsiteY203" fmla="*/ 244096 h 291975"/>
                <a:gd name="connsiteX204" fmla="*/ 61155 w 1423379"/>
                <a:gd name="connsiteY204" fmla="*/ 243640 h 291975"/>
                <a:gd name="connsiteX205" fmla="*/ 66173 w 1423379"/>
                <a:gd name="connsiteY205" fmla="*/ 239351 h 291975"/>
                <a:gd name="connsiteX206" fmla="*/ 64896 w 1423379"/>
                <a:gd name="connsiteY206" fmla="*/ 251122 h 291975"/>
                <a:gd name="connsiteX207" fmla="*/ 70371 w 1423379"/>
                <a:gd name="connsiteY207" fmla="*/ 251122 h 291975"/>
                <a:gd name="connsiteX208" fmla="*/ 69549 w 1423379"/>
                <a:gd name="connsiteY208" fmla="*/ 257691 h 291975"/>
                <a:gd name="connsiteX209" fmla="*/ 77487 w 1423379"/>
                <a:gd name="connsiteY209" fmla="*/ 257691 h 291975"/>
                <a:gd name="connsiteX210" fmla="*/ 76210 w 1423379"/>
                <a:gd name="connsiteY210" fmla="*/ 243548 h 291975"/>
                <a:gd name="connsiteX211" fmla="*/ 94641 w 1423379"/>
                <a:gd name="connsiteY211" fmla="*/ 246377 h 291975"/>
                <a:gd name="connsiteX212" fmla="*/ 93364 w 1423379"/>
                <a:gd name="connsiteY212" fmla="*/ 264808 h 291975"/>
                <a:gd name="connsiteX213" fmla="*/ 101302 w 1423379"/>
                <a:gd name="connsiteY213" fmla="*/ 263348 h 291975"/>
                <a:gd name="connsiteX214" fmla="*/ 97105 w 1423379"/>
                <a:gd name="connsiteY214" fmla="*/ 277491 h 291975"/>
                <a:gd name="connsiteX215" fmla="*/ 109240 w 1423379"/>
                <a:gd name="connsiteY215" fmla="*/ 277491 h 291975"/>
                <a:gd name="connsiteX216" fmla="*/ 110517 w 1423379"/>
                <a:gd name="connsiteY216" fmla="*/ 288805 h 291975"/>
                <a:gd name="connsiteX217" fmla="*/ 134788 w 1423379"/>
                <a:gd name="connsiteY217" fmla="*/ 287345 h 291975"/>
                <a:gd name="connsiteX218" fmla="*/ 133145 w 1423379"/>
                <a:gd name="connsiteY218" fmla="*/ 276943 h 291975"/>
                <a:gd name="connsiteX219" fmla="*/ 144459 w 1423379"/>
                <a:gd name="connsiteY219" fmla="*/ 276487 h 291975"/>
                <a:gd name="connsiteX220" fmla="*/ 141540 w 1423379"/>
                <a:gd name="connsiteY220" fmla="*/ 242545 h 291975"/>
                <a:gd name="connsiteX221" fmla="*/ 189624 w 1423379"/>
                <a:gd name="connsiteY221" fmla="*/ 243457 h 291975"/>
                <a:gd name="connsiteX222" fmla="*/ 189168 w 1423379"/>
                <a:gd name="connsiteY222" fmla="*/ 257144 h 291975"/>
                <a:gd name="connsiteX223" fmla="*/ 195007 w 1423379"/>
                <a:gd name="connsiteY223" fmla="*/ 257144 h 291975"/>
                <a:gd name="connsiteX224" fmla="*/ 195464 w 1423379"/>
                <a:gd name="connsiteY224" fmla="*/ 266085 h 291975"/>
                <a:gd name="connsiteX225" fmla="*/ 203402 w 1423379"/>
                <a:gd name="connsiteY225" fmla="*/ 266085 h 291975"/>
                <a:gd name="connsiteX226" fmla="*/ 202946 w 1423379"/>
                <a:gd name="connsiteY226" fmla="*/ 247654 h 291975"/>
                <a:gd name="connsiteX227" fmla="*/ 211340 w 1423379"/>
                <a:gd name="connsiteY227" fmla="*/ 247654 h 291975"/>
                <a:gd name="connsiteX228" fmla="*/ 211340 w 1423379"/>
                <a:gd name="connsiteY228" fmla="*/ 257600 h 291975"/>
                <a:gd name="connsiteX229" fmla="*/ 222198 w 1423379"/>
                <a:gd name="connsiteY229" fmla="*/ 256687 h 291975"/>
                <a:gd name="connsiteX230" fmla="*/ 220920 w 1423379"/>
                <a:gd name="connsiteY230" fmla="*/ 264260 h 291975"/>
                <a:gd name="connsiteX231" fmla="*/ 228858 w 1423379"/>
                <a:gd name="connsiteY231" fmla="*/ 264717 h 291975"/>
                <a:gd name="connsiteX232" fmla="*/ 227581 w 1423379"/>
                <a:gd name="connsiteY232" fmla="*/ 240629 h 291975"/>
                <a:gd name="connsiteX233" fmla="*/ 251395 w 1423379"/>
                <a:gd name="connsiteY233" fmla="*/ 243457 h 291975"/>
                <a:gd name="connsiteX234" fmla="*/ 251851 w 1423379"/>
                <a:gd name="connsiteY234" fmla="*/ 231687 h 291975"/>
                <a:gd name="connsiteX235" fmla="*/ 288257 w 1423379"/>
                <a:gd name="connsiteY235" fmla="*/ 234515 h 291975"/>
                <a:gd name="connsiteX236" fmla="*/ 287801 w 1423379"/>
                <a:gd name="connsiteY236" fmla="*/ 242545 h 291975"/>
                <a:gd name="connsiteX237" fmla="*/ 293275 w 1423379"/>
                <a:gd name="connsiteY237" fmla="*/ 243001 h 291975"/>
                <a:gd name="connsiteX238" fmla="*/ 294097 w 1423379"/>
                <a:gd name="connsiteY238" fmla="*/ 226030 h 291975"/>
                <a:gd name="connsiteX239" fmla="*/ 318823 w 1423379"/>
                <a:gd name="connsiteY239" fmla="*/ 227490 h 291975"/>
                <a:gd name="connsiteX240" fmla="*/ 319279 w 1423379"/>
                <a:gd name="connsiteY240" fmla="*/ 237435 h 291975"/>
                <a:gd name="connsiteX241" fmla="*/ 327218 w 1423379"/>
                <a:gd name="connsiteY241" fmla="*/ 236979 h 291975"/>
                <a:gd name="connsiteX242" fmla="*/ 327674 w 1423379"/>
                <a:gd name="connsiteY242" fmla="*/ 241724 h 291975"/>
                <a:gd name="connsiteX243" fmla="*/ 334334 w 1423379"/>
                <a:gd name="connsiteY243" fmla="*/ 241724 h 291975"/>
                <a:gd name="connsiteX244" fmla="*/ 332692 w 1423379"/>
                <a:gd name="connsiteY244" fmla="*/ 250665 h 291975"/>
                <a:gd name="connsiteX245" fmla="*/ 340265 w 1423379"/>
                <a:gd name="connsiteY245" fmla="*/ 261979 h 291975"/>
                <a:gd name="connsiteX246" fmla="*/ 428953 w 1423379"/>
                <a:gd name="connsiteY246" fmla="*/ 245465 h 291975"/>
                <a:gd name="connsiteX247" fmla="*/ 428496 w 1423379"/>
                <a:gd name="connsiteY247" fmla="*/ 219004 h 291975"/>
                <a:gd name="connsiteX248" fmla="*/ 435613 w 1423379"/>
                <a:gd name="connsiteY248" fmla="*/ 220920 h 291975"/>
                <a:gd name="connsiteX249" fmla="*/ 436891 w 1423379"/>
                <a:gd name="connsiteY249" fmla="*/ 236523 h 291975"/>
                <a:gd name="connsiteX250" fmla="*/ 441453 w 1423379"/>
                <a:gd name="connsiteY250" fmla="*/ 235610 h 291975"/>
                <a:gd name="connsiteX251" fmla="*/ 441453 w 1423379"/>
                <a:gd name="connsiteY251" fmla="*/ 221924 h 291975"/>
                <a:gd name="connsiteX252" fmla="*/ 452767 w 1423379"/>
                <a:gd name="connsiteY252" fmla="*/ 212982 h 291975"/>
                <a:gd name="connsiteX253" fmla="*/ 451125 w 1423379"/>
                <a:gd name="connsiteY253" fmla="*/ 204953 h 291975"/>
                <a:gd name="connsiteX254" fmla="*/ 461982 w 1423379"/>
                <a:gd name="connsiteY254" fmla="*/ 204041 h 291975"/>
                <a:gd name="connsiteX255" fmla="*/ 461982 w 1423379"/>
                <a:gd name="connsiteY255" fmla="*/ 198383 h 291975"/>
                <a:gd name="connsiteX256" fmla="*/ 482056 w 1423379"/>
                <a:gd name="connsiteY256" fmla="*/ 198840 h 291975"/>
                <a:gd name="connsiteX257" fmla="*/ 484610 w 1423379"/>
                <a:gd name="connsiteY257" fmla="*/ 209698 h 291975"/>
                <a:gd name="connsiteX258" fmla="*/ 493370 w 1423379"/>
                <a:gd name="connsiteY258" fmla="*/ 210154 h 291975"/>
                <a:gd name="connsiteX259" fmla="*/ 493826 w 1423379"/>
                <a:gd name="connsiteY259" fmla="*/ 214442 h 291975"/>
                <a:gd name="connsiteX260" fmla="*/ 501399 w 1423379"/>
                <a:gd name="connsiteY260" fmla="*/ 214898 h 291975"/>
                <a:gd name="connsiteX261" fmla="*/ 499757 w 1423379"/>
                <a:gd name="connsiteY261" fmla="*/ 200300 h 291975"/>
                <a:gd name="connsiteX262" fmla="*/ 506052 w 1423379"/>
                <a:gd name="connsiteY262" fmla="*/ 198383 h 291975"/>
                <a:gd name="connsiteX263" fmla="*/ 509793 w 1423379"/>
                <a:gd name="connsiteY263" fmla="*/ 219187 h 291975"/>
                <a:gd name="connsiteX264" fmla="*/ 523571 w 1423379"/>
                <a:gd name="connsiteY264" fmla="*/ 217271 h 291975"/>
                <a:gd name="connsiteX265" fmla="*/ 519374 w 1423379"/>
                <a:gd name="connsiteY265" fmla="*/ 191814 h 291975"/>
                <a:gd name="connsiteX266" fmla="*/ 527768 w 1423379"/>
                <a:gd name="connsiteY266" fmla="*/ 191814 h 291975"/>
                <a:gd name="connsiteX267" fmla="*/ 528224 w 1423379"/>
                <a:gd name="connsiteY267" fmla="*/ 180044 h 291975"/>
                <a:gd name="connsiteX268" fmla="*/ 539082 w 1423379"/>
                <a:gd name="connsiteY268" fmla="*/ 181504 h 291975"/>
                <a:gd name="connsiteX269" fmla="*/ 538626 w 1423379"/>
                <a:gd name="connsiteY269" fmla="*/ 189989 h 291975"/>
                <a:gd name="connsiteX270" fmla="*/ 563718 w 1423379"/>
                <a:gd name="connsiteY270" fmla="*/ 188073 h 291975"/>
                <a:gd name="connsiteX271" fmla="*/ 562896 w 1423379"/>
                <a:gd name="connsiteY271" fmla="*/ 196559 h 291975"/>
                <a:gd name="connsiteX272" fmla="*/ 568736 w 1423379"/>
                <a:gd name="connsiteY272" fmla="*/ 197015 h 291975"/>
                <a:gd name="connsiteX273" fmla="*/ 568736 w 1423379"/>
                <a:gd name="connsiteY273" fmla="*/ 209789 h 291975"/>
                <a:gd name="connsiteX274" fmla="*/ 576674 w 1423379"/>
                <a:gd name="connsiteY274" fmla="*/ 209333 h 291975"/>
                <a:gd name="connsiteX275" fmla="*/ 572477 w 1423379"/>
                <a:gd name="connsiteY275" fmla="*/ 215902 h 291975"/>
                <a:gd name="connsiteX276" fmla="*/ 607605 w 1423379"/>
                <a:gd name="connsiteY276" fmla="*/ 213986 h 291975"/>
                <a:gd name="connsiteX277" fmla="*/ 608426 w 1423379"/>
                <a:gd name="connsiteY277" fmla="*/ 199387 h 291975"/>
                <a:gd name="connsiteX278" fmla="*/ 621383 w 1423379"/>
                <a:gd name="connsiteY278" fmla="*/ 199387 h 291975"/>
                <a:gd name="connsiteX279" fmla="*/ 622204 w 1423379"/>
                <a:gd name="connsiteY279" fmla="*/ 191814 h 291975"/>
                <a:gd name="connsiteX280" fmla="*/ 627678 w 1423379"/>
                <a:gd name="connsiteY280" fmla="*/ 190902 h 291975"/>
                <a:gd name="connsiteX281" fmla="*/ 626036 w 1423379"/>
                <a:gd name="connsiteY281" fmla="*/ 205044 h 291975"/>
                <a:gd name="connsiteX282" fmla="*/ 630598 w 1423379"/>
                <a:gd name="connsiteY282" fmla="*/ 199387 h 291975"/>
                <a:gd name="connsiteX283" fmla="*/ 632240 w 1423379"/>
                <a:gd name="connsiteY283" fmla="*/ 209789 h 291975"/>
                <a:gd name="connsiteX284" fmla="*/ 649394 w 1423379"/>
                <a:gd name="connsiteY284" fmla="*/ 211249 h 291975"/>
                <a:gd name="connsiteX285" fmla="*/ 649394 w 1423379"/>
                <a:gd name="connsiteY285" fmla="*/ 197106 h 291975"/>
                <a:gd name="connsiteX286" fmla="*/ 671566 w 1423379"/>
                <a:gd name="connsiteY286" fmla="*/ 200847 h 291975"/>
                <a:gd name="connsiteX287" fmla="*/ 672843 w 1423379"/>
                <a:gd name="connsiteY287" fmla="*/ 170190 h 291975"/>
                <a:gd name="connsiteX288" fmla="*/ 674121 w 1423379"/>
                <a:gd name="connsiteY288" fmla="*/ 160244 h 291975"/>
                <a:gd name="connsiteX289" fmla="*/ 678683 w 1423379"/>
                <a:gd name="connsiteY289" fmla="*/ 159788 h 291975"/>
                <a:gd name="connsiteX290" fmla="*/ 680781 w 1423379"/>
                <a:gd name="connsiteY290" fmla="*/ 168730 h 291975"/>
                <a:gd name="connsiteX291" fmla="*/ 682880 w 1423379"/>
                <a:gd name="connsiteY291" fmla="*/ 158784 h 291975"/>
                <a:gd name="connsiteX292" fmla="*/ 687898 w 1423379"/>
                <a:gd name="connsiteY292" fmla="*/ 157872 h 291975"/>
                <a:gd name="connsiteX293" fmla="*/ 689541 w 1423379"/>
                <a:gd name="connsiteY293" fmla="*/ 182416 h 291975"/>
                <a:gd name="connsiteX294" fmla="*/ 698300 w 1423379"/>
                <a:gd name="connsiteY294" fmla="*/ 178128 h 291975"/>
                <a:gd name="connsiteX295" fmla="*/ 695745 w 1423379"/>
                <a:gd name="connsiteY295" fmla="*/ 190902 h 291975"/>
                <a:gd name="connsiteX296" fmla="*/ 698665 w 1423379"/>
                <a:gd name="connsiteY296" fmla="*/ 197015 h 291975"/>
                <a:gd name="connsiteX297" fmla="*/ 735435 w 1423379"/>
                <a:gd name="connsiteY297" fmla="*/ 193730 h 291975"/>
                <a:gd name="connsiteX298" fmla="*/ 732516 w 1423379"/>
                <a:gd name="connsiteY298" fmla="*/ 186157 h 291975"/>
                <a:gd name="connsiteX299" fmla="*/ 753866 w 1423379"/>
                <a:gd name="connsiteY299" fmla="*/ 188073 h 291975"/>
                <a:gd name="connsiteX300" fmla="*/ 752589 w 1423379"/>
                <a:gd name="connsiteY300" fmla="*/ 180956 h 291975"/>
                <a:gd name="connsiteX301" fmla="*/ 758428 w 1423379"/>
                <a:gd name="connsiteY301" fmla="*/ 181412 h 291975"/>
                <a:gd name="connsiteX302" fmla="*/ 756786 w 1423379"/>
                <a:gd name="connsiteY302" fmla="*/ 146010 h 291975"/>
                <a:gd name="connsiteX303" fmla="*/ 771020 w 1423379"/>
                <a:gd name="connsiteY303" fmla="*/ 146923 h 291975"/>
                <a:gd name="connsiteX304" fmla="*/ 769378 w 1423379"/>
                <a:gd name="connsiteY304" fmla="*/ 135609 h 291975"/>
                <a:gd name="connsiteX305" fmla="*/ 778593 w 1423379"/>
                <a:gd name="connsiteY305" fmla="*/ 136977 h 291975"/>
                <a:gd name="connsiteX306" fmla="*/ 778593 w 1423379"/>
                <a:gd name="connsiteY306" fmla="*/ 148292 h 291975"/>
                <a:gd name="connsiteX307" fmla="*/ 780692 w 1423379"/>
                <a:gd name="connsiteY307" fmla="*/ 154405 h 291975"/>
                <a:gd name="connsiteX308" fmla="*/ 812444 w 1423379"/>
                <a:gd name="connsiteY308" fmla="*/ 153492 h 291975"/>
                <a:gd name="connsiteX309" fmla="*/ 812900 w 1423379"/>
                <a:gd name="connsiteY309" fmla="*/ 161065 h 291975"/>
                <a:gd name="connsiteX310" fmla="*/ 819561 w 1423379"/>
                <a:gd name="connsiteY310" fmla="*/ 153948 h 291975"/>
                <a:gd name="connsiteX311" fmla="*/ 818283 w 1423379"/>
                <a:gd name="connsiteY311" fmla="*/ 123291 h 291975"/>
                <a:gd name="connsiteX312" fmla="*/ 850492 w 1423379"/>
                <a:gd name="connsiteY312" fmla="*/ 126120 h 291975"/>
                <a:gd name="connsiteX313" fmla="*/ 851313 w 1423379"/>
                <a:gd name="connsiteY313" fmla="*/ 134149 h 291975"/>
                <a:gd name="connsiteX314" fmla="*/ 857153 w 1423379"/>
                <a:gd name="connsiteY314" fmla="*/ 134605 h 291975"/>
                <a:gd name="connsiteX315" fmla="*/ 858795 w 1423379"/>
                <a:gd name="connsiteY315" fmla="*/ 123291 h 291975"/>
                <a:gd name="connsiteX316" fmla="*/ 902682 w 1423379"/>
                <a:gd name="connsiteY316" fmla="*/ 125207 h 291975"/>
                <a:gd name="connsiteX317" fmla="*/ 902682 w 1423379"/>
                <a:gd name="connsiteY317" fmla="*/ 117178 h 291975"/>
                <a:gd name="connsiteX318" fmla="*/ 952045 w 1423379"/>
                <a:gd name="connsiteY318" fmla="*/ 119550 h 291975"/>
                <a:gd name="connsiteX319" fmla="*/ 952501 w 1423379"/>
                <a:gd name="connsiteY319" fmla="*/ 110152 h 291975"/>
                <a:gd name="connsiteX320" fmla="*/ 965092 w 1423379"/>
                <a:gd name="connsiteY320" fmla="*/ 109240 h 291975"/>
                <a:gd name="connsiteX321" fmla="*/ 964636 w 1423379"/>
                <a:gd name="connsiteY321" fmla="*/ 128127 h 291975"/>
                <a:gd name="connsiteX322" fmla="*/ 970932 w 1423379"/>
                <a:gd name="connsiteY322" fmla="*/ 125298 h 291975"/>
                <a:gd name="connsiteX323" fmla="*/ 971753 w 1423379"/>
                <a:gd name="connsiteY323" fmla="*/ 141357 h 291975"/>
                <a:gd name="connsiteX324" fmla="*/ 1014454 w 1423379"/>
                <a:gd name="connsiteY324" fmla="*/ 136613 h 291975"/>
                <a:gd name="connsiteX325" fmla="*/ 1012812 w 1423379"/>
                <a:gd name="connsiteY325" fmla="*/ 117725 h 291975"/>
                <a:gd name="connsiteX326" fmla="*/ 1019108 w 1423379"/>
                <a:gd name="connsiteY326" fmla="*/ 117725 h 291975"/>
                <a:gd name="connsiteX327" fmla="*/ 1019564 w 1423379"/>
                <a:gd name="connsiteY327" fmla="*/ 108327 h 291975"/>
                <a:gd name="connsiteX328" fmla="*/ 1024126 w 1423379"/>
                <a:gd name="connsiteY328" fmla="*/ 109240 h 291975"/>
                <a:gd name="connsiteX329" fmla="*/ 1024947 w 1423379"/>
                <a:gd name="connsiteY329" fmla="*/ 124842 h 291975"/>
                <a:gd name="connsiteX330" fmla="*/ 1038725 w 1423379"/>
                <a:gd name="connsiteY330" fmla="*/ 126302 h 291975"/>
                <a:gd name="connsiteX331" fmla="*/ 1033798 w 1423379"/>
                <a:gd name="connsiteY331" fmla="*/ 136156 h 291975"/>
                <a:gd name="connsiteX332" fmla="*/ 1073944 w 1423379"/>
                <a:gd name="connsiteY332" fmla="*/ 133784 h 291975"/>
                <a:gd name="connsiteX333" fmla="*/ 1074400 w 1423379"/>
                <a:gd name="connsiteY333" fmla="*/ 104495 h 291975"/>
                <a:gd name="connsiteX334" fmla="*/ 1091098 w 1423379"/>
                <a:gd name="connsiteY334" fmla="*/ 105864 h 291975"/>
                <a:gd name="connsiteX335" fmla="*/ 1091919 w 1423379"/>
                <a:gd name="connsiteY335" fmla="*/ 114349 h 291975"/>
                <a:gd name="connsiteX336" fmla="*/ 1111992 w 1423379"/>
                <a:gd name="connsiteY336" fmla="*/ 112433 h 291975"/>
                <a:gd name="connsiteX337" fmla="*/ 1112813 w 1423379"/>
                <a:gd name="connsiteY337" fmla="*/ 121375 h 291975"/>
                <a:gd name="connsiteX338" fmla="*/ 1135442 w 1423379"/>
                <a:gd name="connsiteY338" fmla="*/ 122287 h 291975"/>
                <a:gd name="connsiteX339" fmla="*/ 1134620 w 1423379"/>
                <a:gd name="connsiteY339" fmla="*/ 99659 h 291975"/>
                <a:gd name="connsiteX340" fmla="*/ 1140460 w 1423379"/>
                <a:gd name="connsiteY340" fmla="*/ 99659 h 291975"/>
                <a:gd name="connsiteX341" fmla="*/ 1148033 w 1423379"/>
                <a:gd name="connsiteY341" fmla="*/ 99659 h 291975"/>
                <a:gd name="connsiteX342" fmla="*/ 1147212 w 1423379"/>
                <a:gd name="connsiteY342" fmla="*/ 91174 h 291975"/>
                <a:gd name="connsiteX343" fmla="*/ 1160989 w 1423379"/>
                <a:gd name="connsiteY343" fmla="*/ 91174 h 291975"/>
                <a:gd name="connsiteX344" fmla="*/ 1160989 w 1423379"/>
                <a:gd name="connsiteY344" fmla="*/ 97287 h 291975"/>
                <a:gd name="connsiteX345" fmla="*/ 1183982 w 1423379"/>
                <a:gd name="connsiteY345" fmla="*/ 100572 h 291975"/>
                <a:gd name="connsiteX346" fmla="*/ 1183161 w 1423379"/>
                <a:gd name="connsiteY346" fmla="*/ 90626 h 291975"/>
                <a:gd name="connsiteX347" fmla="*/ 1192742 w 1423379"/>
                <a:gd name="connsiteY347" fmla="*/ 89714 h 291975"/>
                <a:gd name="connsiteX348" fmla="*/ 1194384 w 1423379"/>
                <a:gd name="connsiteY348" fmla="*/ 100116 h 291975"/>
                <a:gd name="connsiteX349" fmla="*/ 1240826 w 1423379"/>
                <a:gd name="connsiteY349" fmla="*/ 99203 h 291975"/>
                <a:gd name="connsiteX350" fmla="*/ 1241648 w 1423379"/>
                <a:gd name="connsiteY350" fmla="*/ 90261 h 291975"/>
                <a:gd name="connsiteX351" fmla="*/ 1274677 w 1423379"/>
                <a:gd name="connsiteY351" fmla="*/ 92178 h 291975"/>
                <a:gd name="connsiteX352" fmla="*/ 1273400 w 1423379"/>
                <a:gd name="connsiteY352" fmla="*/ 98291 h 291975"/>
                <a:gd name="connsiteX353" fmla="*/ 1282615 w 1423379"/>
                <a:gd name="connsiteY353" fmla="*/ 97835 h 291975"/>
                <a:gd name="connsiteX354" fmla="*/ 1282615 w 1423379"/>
                <a:gd name="connsiteY354" fmla="*/ 107780 h 291975"/>
                <a:gd name="connsiteX355" fmla="*/ 1334532 w 1423379"/>
                <a:gd name="connsiteY355" fmla="*/ 106320 h 291975"/>
                <a:gd name="connsiteX356" fmla="*/ 1332434 w 1423379"/>
                <a:gd name="connsiteY356" fmla="*/ 113893 h 291975"/>
                <a:gd name="connsiteX357" fmla="*/ 1342014 w 1423379"/>
                <a:gd name="connsiteY357" fmla="*/ 106776 h 291975"/>
                <a:gd name="connsiteX358" fmla="*/ 1361266 w 1423379"/>
                <a:gd name="connsiteY358" fmla="*/ 104860 h 291975"/>
                <a:gd name="connsiteX359" fmla="*/ 1362908 w 1423379"/>
                <a:gd name="connsiteY359" fmla="*/ 115262 h 291975"/>
                <a:gd name="connsiteX360" fmla="*/ 1369204 w 1423379"/>
                <a:gd name="connsiteY360" fmla="*/ 111977 h 291975"/>
                <a:gd name="connsiteX361" fmla="*/ 1369204 w 1423379"/>
                <a:gd name="connsiteY361" fmla="*/ 120919 h 291975"/>
                <a:gd name="connsiteX362" fmla="*/ 1377598 w 1423379"/>
                <a:gd name="connsiteY362" fmla="*/ 120006 h 291975"/>
                <a:gd name="connsiteX363" fmla="*/ 1377598 w 1423379"/>
                <a:gd name="connsiteY363" fmla="*/ 110061 h 291975"/>
                <a:gd name="connsiteX364" fmla="*/ 1382617 w 1423379"/>
                <a:gd name="connsiteY364" fmla="*/ 110973 h 291975"/>
                <a:gd name="connsiteX365" fmla="*/ 1383894 w 1423379"/>
                <a:gd name="connsiteY365" fmla="*/ 126120 h 291975"/>
                <a:gd name="connsiteX366" fmla="*/ 1410628 w 1423379"/>
                <a:gd name="connsiteY366" fmla="*/ 125207 h 29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</a:cxnLst>
              <a:rect l="l" t="t" r="r" b="b"/>
              <a:pathLst>
                <a:path w="1423379" h="291975">
                  <a:moveTo>
                    <a:pt x="5132" y="173657"/>
                  </a:moveTo>
                  <a:lnTo>
                    <a:pt x="35881" y="175573"/>
                  </a:lnTo>
                  <a:lnTo>
                    <a:pt x="46739" y="187434"/>
                  </a:lnTo>
                  <a:lnTo>
                    <a:pt x="69458" y="187799"/>
                  </a:lnTo>
                  <a:lnTo>
                    <a:pt x="73747" y="167817"/>
                  </a:lnTo>
                  <a:lnTo>
                    <a:pt x="84239" y="167452"/>
                  </a:lnTo>
                  <a:lnTo>
                    <a:pt x="85517" y="157781"/>
                  </a:lnTo>
                  <a:lnTo>
                    <a:pt x="97378" y="157781"/>
                  </a:lnTo>
                  <a:lnTo>
                    <a:pt x="100663" y="150390"/>
                  </a:lnTo>
                  <a:lnTo>
                    <a:pt x="105316" y="150390"/>
                  </a:lnTo>
                  <a:lnTo>
                    <a:pt x="105955" y="156686"/>
                  </a:lnTo>
                  <a:lnTo>
                    <a:pt x="119824" y="157051"/>
                  </a:lnTo>
                  <a:lnTo>
                    <a:pt x="119459" y="164076"/>
                  </a:lnTo>
                  <a:lnTo>
                    <a:pt x="126667" y="163346"/>
                  </a:lnTo>
                  <a:lnTo>
                    <a:pt x="124386" y="180409"/>
                  </a:lnTo>
                  <a:lnTo>
                    <a:pt x="172744" y="180409"/>
                  </a:lnTo>
                  <a:lnTo>
                    <a:pt x="173109" y="165263"/>
                  </a:lnTo>
                  <a:lnTo>
                    <a:pt x="186613" y="166722"/>
                  </a:lnTo>
                  <a:lnTo>
                    <a:pt x="183329" y="156686"/>
                  </a:lnTo>
                  <a:lnTo>
                    <a:pt x="192544" y="159606"/>
                  </a:lnTo>
                  <a:lnTo>
                    <a:pt x="193548" y="150755"/>
                  </a:lnTo>
                  <a:lnTo>
                    <a:pt x="202763" y="151850"/>
                  </a:lnTo>
                  <a:lnTo>
                    <a:pt x="202124" y="175573"/>
                  </a:lnTo>
                  <a:lnTo>
                    <a:pt x="207416" y="175573"/>
                  </a:lnTo>
                  <a:lnTo>
                    <a:pt x="208694" y="158876"/>
                  </a:lnTo>
                  <a:lnTo>
                    <a:pt x="221833" y="159606"/>
                  </a:lnTo>
                  <a:lnTo>
                    <a:pt x="221468" y="167726"/>
                  </a:lnTo>
                  <a:lnTo>
                    <a:pt x="273202" y="167361"/>
                  </a:lnTo>
                  <a:lnTo>
                    <a:pt x="273567" y="152215"/>
                  </a:lnTo>
                  <a:lnTo>
                    <a:pt x="279133" y="151120"/>
                  </a:lnTo>
                  <a:lnTo>
                    <a:pt x="278768" y="127397"/>
                  </a:lnTo>
                  <a:lnTo>
                    <a:pt x="285064" y="127762"/>
                  </a:lnTo>
                  <a:lnTo>
                    <a:pt x="285429" y="155226"/>
                  </a:lnTo>
                  <a:lnTo>
                    <a:pt x="291359" y="155226"/>
                  </a:lnTo>
                  <a:lnTo>
                    <a:pt x="291724" y="167817"/>
                  </a:lnTo>
                  <a:lnTo>
                    <a:pt x="302582" y="168182"/>
                  </a:lnTo>
                  <a:lnTo>
                    <a:pt x="298659" y="157416"/>
                  </a:lnTo>
                  <a:lnTo>
                    <a:pt x="308513" y="158511"/>
                  </a:lnTo>
                  <a:lnTo>
                    <a:pt x="306871" y="132598"/>
                  </a:lnTo>
                  <a:lnTo>
                    <a:pt x="312801" y="134058"/>
                  </a:lnTo>
                  <a:lnTo>
                    <a:pt x="313166" y="119641"/>
                  </a:lnTo>
                  <a:lnTo>
                    <a:pt x="320101" y="119641"/>
                  </a:lnTo>
                  <a:lnTo>
                    <a:pt x="319462" y="124112"/>
                  </a:lnTo>
                  <a:lnTo>
                    <a:pt x="347108" y="124112"/>
                  </a:lnTo>
                  <a:lnTo>
                    <a:pt x="347108" y="132963"/>
                  </a:lnTo>
                  <a:lnTo>
                    <a:pt x="350758" y="132233"/>
                  </a:lnTo>
                  <a:lnTo>
                    <a:pt x="351397" y="142999"/>
                  </a:lnTo>
                  <a:lnTo>
                    <a:pt x="358331" y="138529"/>
                  </a:lnTo>
                  <a:lnTo>
                    <a:pt x="358696" y="147835"/>
                  </a:lnTo>
                  <a:lnTo>
                    <a:pt x="420923" y="146010"/>
                  </a:lnTo>
                  <a:lnTo>
                    <a:pt x="421562" y="138255"/>
                  </a:lnTo>
                  <a:lnTo>
                    <a:pt x="428770" y="138255"/>
                  </a:lnTo>
                  <a:lnTo>
                    <a:pt x="430048" y="121193"/>
                  </a:lnTo>
                  <a:lnTo>
                    <a:pt x="434336" y="121558"/>
                  </a:lnTo>
                  <a:lnTo>
                    <a:pt x="433971" y="140810"/>
                  </a:lnTo>
                  <a:lnTo>
                    <a:pt x="449482" y="138620"/>
                  </a:lnTo>
                  <a:lnTo>
                    <a:pt x="451489" y="120098"/>
                  </a:lnTo>
                  <a:lnTo>
                    <a:pt x="458059" y="120645"/>
                  </a:lnTo>
                  <a:lnTo>
                    <a:pt x="457055" y="144003"/>
                  </a:lnTo>
                  <a:lnTo>
                    <a:pt x="473844" y="139532"/>
                  </a:lnTo>
                  <a:lnTo>
                    <a:pt x="473844" y="124751"/>
                  </a:lnTo>
                  <a:lnTo>
                    <a:pt x="485340" y="124386"/>
                  </a:lnTo>
                  <a:lnTo>
                    <a:pt x="487348" y="111065"/>
                  </a:lnTo>
                  <a:lnTo>
                    <a:pt x="499483" y="110335"/>
                  </a:lnTo>
                  <a:lnTo>
                    <a:pt x="500122" y="98473"/>
                  </a:lnTo>
                  <a:lnTo>
                    <a:pt x="510979" y="102214"/>
                  </a:lnTo>
                  <a:lnTo>
                    <a:pt x="510979" y="119641"/>
                  </a:lnTo>
                  <a:lnTo>
                    <a:pt x="516545" y="120006"/>
                  </a:lnTo>
                  <a:lnTo>
                    <a:pt x="516910" y="126667"/>
                  </a:lnTo>
                  <a:lnTo>
                    <a:pt x="521837" y="127397"/>
                  </a:lnTo>
                  <a:lnTo>
                    <a:pt x="522202" y="133693"/>
                  </a:lnTo>
                  <a:lnTo>
                    <a:pt x="534064" y="133693"/>
                  </a:lnTo>
                  <a:lnTo>
                    <a:pt x="535067" y="126302"/>
                  </a:lnTo>
                  <a:lnTo>
                    <a:pt x="551856" y="124842"/>
                  </a:lnTo>
                  <a:lnTo>
                    <a:pt x="550852" y="103309"/>
                  </a:lnTo>
                  <a:lnTo>
                    <a:pt x="556783" y="103674"/>
                  </a:lnTo>
                  <a:lnTo>
                    <a:pt x="556783" y="95918"/>
                  </a:lnTo>
                  <a:lnTo>
                    <a:pt x="568280" y="97378"/>
                  </a:lnTo>
                  <a:lnTo>
                    <a:pt x="568918" y="89258"/>
                  </a:lnTo>
                  <a:lnTo>
                    <a:pt x="585068" y="91448"/>
                  </a:lnTo>
                  <a:lnTo>
                    <a:pt x="586711" y="81776"/>
                  </a:lnTo>
                  <a:lnTo>
                    <a:pt x="602860" y="82871"/>
                  </a:lnTo>
                  <a:lnTo>
                    <a:pt x="601218" y="99568"/>
                  </a:lnTo>
                  <a:lnTo>
                    <a:pt x="608426" y="100663"/>
                  </a:lnTo>
                  <a:lnTo>
                    <a:pt x="610069" y="81776"/>
                  </a:lnTo>
                  <a:lnTo>
                    <a:pt x="619284" y="82871"/>
                  </a:lnTo>
                  <a:lnTo>
                    <a:pt x="618645" y="75115"/>
                  </a:lnTo>
                  <a:lnTo>
                    <a:pt x="631784" y="74750"/>
                  </a:lnTo>
                  <a:lnTo>
                    <a:pt x="632423" y="68455"/>
                  </a:lnTo>
                  <a:lnTo>
                    <a:pt x="639996" y="70279"/>
                  </a:lnTo>
                  <a:lnTo>
                    <a:pt x="638719" y="93637"/>
                  </a:lnTo>
                  <a:lnTo>
                    <a:pt x="644649" y="93637"/>
                  </a:lnTo>
                  <a:lnTo>
                    <a:pt x="648938" y="67725"/>
                  </a:lnTo>
                  <a:lnTo>
                    <a:pt x="658792" y="68455"/>
                  </a:lnTo>
                  <a:lnTo>
                    <a:pt x="659157" y="94002"/>
                  </a:lnTo>
                  <a:lnTo>
                    <a:pt x="668007" y="93637"/>
                  </a:lnTo>
                  <a:lnTo>
                    <a:pt x="664723" y="99933"/>
                  </a:lnTo>
                  <a:lnTo>
                    <a:pt x="679504" y="98838"/>
                  </a:lnTo>
                  <a:lnTo>
                    <a:pt x="679139" y="89531"/>
                  </a:lnTo>
                  <a:lnTo>
                    <a:pt x="685070" y="89896"/>
                  </a:lnTo>
                  <a:lnTo>
                    <a:pt x="685070" y="76940"/>
                  </a:lnTo>
                  <a:lnTo>
                    <a:pt x="697570" y="77670"/>
                  </a:lnTo>
                  <a:lnTo>
                    <a:pt x="696566" y="83966"/>
                  </a:lnTo>
                  <a:lnTo>
                    <a:pt x="722205" y="84696"/>
                  </a:lnTo>
                  <a:lnTo>
                    <a:pt x="720928" y="75389"/>
                  </a:lnTo>
                  <a:lnTo>
                    <a:pt x="731421" y="77579"/>
                  </a:lnTo>
                  <a:lnTo>
                    <a:pt x="732424" y="68728"/>
                  </a:lnTo>
                  <a:lnTo>
                    <a:pt x="737990" y="68728"/>
                  </a:lnTo>
                  <a:lnTo>
                    <a:pt x="738629" y="86520"/>
                  </a:lnTo>
                  <a:lnTo>
                    <a:pt x="747206" y="86155"/>
                  </a:lnTo>
                  <a:lnTo>
                    <a:pt x="747206" y="93181"/>
                  </a:lnTo>
                  <a:lnTo>
                    <a:pt x="764998" y="91721"/>
                  </a:lnTo>
                  <a:lnTo>
                    <a:pt x="764359" y="83601"/>
                  </a:lnTo>
                  <a:lnTo>
                    <a:pt x="771932" y="83966"/>
                  </a:lnTo>
                  <a:lnTo>
                    <a:pt x="770655" y="67633"/>
                  </a:lnTo>
                  <a:lnTo>
                    <a:pt x="788447" y="69823"/>
                  </a:lnTo>
                  <a:lnTo>
                    <a:pt x="787444" y="54677"/>
                  </a:lnTo>
                  <a:lnTo>
                    <a:pt x="797024" y="55407"/>
                  </a:lnTo>
                  <a:lnTo>
                    <a:pt x="799031" y="65808"/>
                  </a:lnTo>
                  <a:lnTo>
                    <a:pt x="811896" y="66173"/>
                  </a:lnTo>
                  <a:lnTo>
                    <a:pt x="814177" y="72469"/>
                  </a:lnTo>
                  <a:lnTo>
                    <a:pt x="816185" y="78400"/>
                  </a:lnTo>
                  <a:lnTo>
                    <a:pt x="841185" y="77305"/>
                  </a:lnTo>
                  <a:lnTo>
                    <a:pt x="841550" y="70279"/>
                  </a:lnTo>
                  <a:lnTo>
                    <a:pt x="869835" y="73199"/>
                  </a:lnTo>
                  <a:lnTo>
                    <a:pt x="866551" y="55772"/>
                  </a:lnTo>
                  <a:lnTo>
                    <a:pt x="873485" y="56502"/>
                  </a:lnTo>
                  <a:lnTo>
                    <a:pt x="873850" y="29859"/>
                  </a:lnTo>
                  <a:lnTo>
                    <a:pt x="881423" y="29859"/>
                  </a:lnTo>
                  <a:lnTo>
                    <a:pt x="884069" y="15078"/>
                  </a:lnTo>
                  <a:lnTo>
                    <a:pt x="894927" y="15078"/>
                  </a:lnTo>
                  <a:lnTo>
                    <a:pt x="893650" y="33235"/>
                  </a:lnTo>
                  <a:lnTo>
                    <a:pt x="899215" y="31410"/>
                  </a:lnTo>
                  <a:lnTo>
                    <a:pt x="899580" y="42542"/>
                  </a:lnTo>
                  <a:lnTo>
                    <a:pt x="903869" y="43637"/>
                  </a:lnTo>
                  <a:lnTo>
                    <a:pt x="903230" y="56593"/>
                  </a:lnTo>
                  <a:lnTo>
                    <a:pt x="911807" y="56228"/>
                  </a:lnTo>
                  <a:lnTo>
                    <a:pt x="911168" y="66630"/>
                  </a:lnTo>
                  <a:lnTo>
                    <a:pt x="961899" y="64805"/>
                  </a:lnTo>
                  <a:lnTo>
                    <a:pt x="959253" y="28855"/>
                  </a:lnTo>
                  <a:lnTo>
                    <a:pt x="966826" y="28855"/>
                  </a:lnTo>
                  <a:lnTo>
                    <a:pt x="965548" y="21830"/>
                  </a:lnTo>
                  <a:lnTo>
                    <a:pt x="984344" y="22195"/>
                  </a:lnTo>
                  <a:lnTo>
                    <a:pt x="985348" y="16629"/>
                  </a:lnTo>
                  <a:lnTo>
                    <a:pt x="1007702" y="15169"/>
                  </a:lnTo>
                  <a:lnTo>
                    <a:pt x="1007337" y="27031"/>
                  </a:lnTo>
                  <a:lnTo>
                    <a:pt x="1012264" y="27396"/>
                  </a:lnTo>
                  <a:lnTo>
                    <a:pt x="1013542" y="44458"/>
                  </a:lnTo>
                  <a:lnTo>
                    <a:pt x="1020476" y="45553"/>
                  </a:lnTo>
                  <a:lnTo>
                    <a:pt x="1020111" y="13344"/>
                  </a:lnTo>
                  <a:lnTo>
                    <a:pt x="1070477" y="14439"/>
                  </a:lnTo>
                  <a:lnTo>
                    <a:pt x="1070477" y="24476"/>
                  </a:lnTo>
                  <a:lnTo>
                    <a:pt x="1076043" y="25571"/>
                  </a:lnTo>
                  <a:lnTo>
                    <a:pt x="1076043" y="29677"/>
                  </a:lnTo>
                  <a:lnTo>
                    <a:pt x="1088543" y="29312"/>
                  </a:lnTo>
                  <a:lnTo>
                    <a:pt x="1088543" y="21191"/>
                  </a:lnTo>
                  <a:lnTo>
                    <a:pt x="1093835" y="22286"/>
                  </a:lnTo>
                  <a:lnTo>
                    <a:pt x="1092193" y="11884"/>
                  </a:lnTo>
                  <a:lnTo>
                    <a:pt x="1103051" y="12979"/>
                  </a:lnTo>
                  <a:lnTo>
                    <a:pt x="1103051" y="8143"/>
                  </a:lnTo>
                  <a:lnTo>
                    <a:pt x="1125770" y="6319"/>
                  </a:lnTo>
                  <a:lnTo>
                    <a:pt x="1126409" y="23381"/>
                  </a:lnTo>
                  <a:lnTo>
                    <a:pt x="1133343" y="23381"/>
                  </a:lnTo>
                  <a:lnTo>
                    <a:pt x="1130423" y="37797"/>
                  </a:lnTo>
                  <a:lnTo>
                    <a:pt x="1150861" y="37797"/>
                  </a:lnTo>
                  <a:lnTo>
                    <a:pt x="1197304" y="37432"/>
                  </a:lnTo>
                  <a:lnTo>
                    <a:pt x="1197669" y="19640"/>
                  </a:lnTo>
                  <a:lnTo>
                    <a:pt x="1203600" y="19640"/>
                  </a:lnTo>
                  <a:lnTo>
                    <a:pt x="1203600" y="7048"/>
                  </a:lnTo>
                  <a:lnTo>
                    <a:pt x="1233253" y="8873"/>
                  </a:lnTo>
                  <a:lnTo>
                    <a:pt x="1234257" y="18545"/>
                  </a:lnTo>
                  <a:lnTo>
                    <a:pt x="1242195" y="21465"/>
                  </a:lnTo>
                  <a:lnTo>
                    <a:pt x="1239184" y="31866"/>
                  </a:lnTo>
                  <a:lnTo>
                    <a:pt x="1244476" y="39257"/>
                  </a:lnTo>
                  <a:lnTo>
                    <a:pt x="1282980" y="35881"/>
                  </a:lnTo>
                  <a:lnTo>
                    <a:pt x="1282980" y="19914"/>
                  </a:lnTo>
                  <a:lnTo>
                    <a:pt x="1292196" y="21373"/>
                  </a:lnTo>
                  <a:lnTo>
                    <a:pt x="1292834" y="12158"/>
                  </a:lnTo>
                  <a:lnTo>
                    <a:pt x="1299130" y="13253"/>
                  </a:lnTo>
                  <a:lnTo>
                    <a:pt x="1298765" y="5132"/>
                  </a:lnTo>
                  <a:lnTo>
                    <a:pt x="1314550" y="7322"/>
                  </a:lnTo>
                  <a:lnTo>
                    <a:pt x="1312908" y="24749"/>
                  </a:lnTo>
                  <a:lnTo>
                    <a:pt x="1323127" y="25114"/>
                  </a:lnTo>
                  <a:lnTo>
                    <a:pt x="1323766" y="6592"/>
                  </a:lnTo>
                  <a:lnTo>
                    <a:pt x="1337634" y="6592"/>
                  </a:lnTo>
                  <a:lnTo>
                    <a:pt x="1335627" y="27304"/>
                  </a:lnTo>
                  <a:lnTo>
                    <a:pt x="1345207" y="26209"/>
                  </a:lnTo>
                  <a:lnTo>
                    <a:pt x="1341284" y="38436"/>
                  </a:lnTo>
                  <a:lnTo>
                    <a:pt x="1346211" y="37706"/>
                  </a:lnTo>
                  <a:lnTo>
                    <a:pt x="1346211" y="47013"/>
                  </a:lnTo>
                  <a:lnTo>
                    <a:pt x="1375226" y="44093"/>
                  </a:lnTo>
                  <a:lnTo>
                    <a:pt x="1374861" y="50754"/>
                  </a:lnTo>
                  <a:lnTo>
                    <a:pt x="1382434" y="51118"/>
                  </a:lnTo>
                  <a:lnTo>
                    <a:pt x="1379606" y="28399"/>
                  </a:lnTo>
                  <a:lnTo>
                    <a:pt x="1387179" y="26939"/>
                  </a:lnTo>
                  <a:lnTo>
                    <a:pt x="1390829" y="39166"/>
                  </a:lnTo>
                  <a:lnTo>
                    <a:pt x="1407982" y="38801"/>
                  </a:lnTo>
                  <a:lnTo>
                    <a:pt x="1402690" y="49202"/>
                  </a:lnTo>
                  <a:lnTo>
                    <a:pt x="1410902" y="52213"/>
                  </a:lnTo>
                  <a:lnTo>
                    <a:pt x="1402051" y="58874"/>
                  </a:lnTo>
                  <a:lnTo>
                    <a:pt x="1413913" y="64440"/>
                  </a:lnTo>
                  <a:lnTo>
                    <a:pt x="1423493" y="57779"/>
                  </a:lnTo>
                  <a:moveTo>
                    <a:pt x="28125" y="226212"/>
                  </a:moveTo>
                  <a:lnTo>
                    <a:pt x="41082" y="244096"/>
                  </a:lnTo>
                  <a:lnTo>
                    <a:pt x="61155" y="243640"/>
                  </a:lnTo>
                  <a:lnTo>
                    <a:pt x="66173" y="239351"/>
                  </a:lnTo>
                  <a:lnTo>
                    <a:pt x="64896" y="251122"/>
                  </a:lnTo>
                  <a:lnTo>
                    <a:pt x="70371" y="251122"/>
                  </a:lnTo>
                  <a:lnTo>
                    <a:pt x="69549" y="257691"/>
                  </a:lnTo>
                  <a:lnTo>
                    <a:pt x="77487" y="257691"/>
                  </a:lnTo>
                  <a:lnTo>
                    <a:pt x="76210" y="243548"/>
                  </a:lnTo>
                  <a:lnTo>
                    <a:pt x="94641" y="246377"/>
                  </a:lnTo>
                  <a:lnTo>
                    <a:pt x="93364" y="264808"/>
                  </a:lnTo>
                  <a:lnTo>
                    <a:pt x="101302" y="263348"/>
                  </a:lnTo>
                  <a:lnTo>
                    <a:pt x="97105" y="277491"/>
                  </a:lnTo>
                  <a:lnTo>
                    <a:pt x="109240" y="277491"/>
                  </a:lnTo>
                  <a:lnTo>
                    <a:pt x="110517" y="288805"/>
                  </a:lnTo>
                  <a:lnTo>
                    <a:pt x="134788" y="287345"/>
                  </a:lnTo>
                  <a:lnTo>
                    <a:pt x="133145" y="276943"/>
                  </a:lnTo>
                  <a:lnTo>
                    <a:pt x="144459" y="276487"/>
                  </a:lnTo>
                  <a:lnTo>
                    <a:pt x="141540" y="242545"/>
                  </a:lnTo>
                  <a:lnTo>
                    <a:pt x="189624" y="243457"/>
                  </a:lnTo>
                  <a:lnTo>
                    <a:pt x="189168" y="257144"/>
                  </a:lnTo>
                  <a:lnTo>
                    <a:pt x="195007" y="257144"/>
                  </a:lnTo>
                  <a:lnTo>
                    <a:pt x="195464" y="266085"/>
                  </a:lnTo>
                  <a:lnTo>
                    <a:pt x="203402" y="266085"/>
                  </a:lnTo>
                  <a:lnTo>
                    <a:pt x="202946" y="247654"/>
                  </a:lnTo>
                  <a:lnTo>
                    <a:pt x="211340" y="247654"/>
                  </a:lnTo>
                  <a:lnTo>
                    <a:pt x="211340" y="257600"/>
                  </a:lnTo>
                  <a:lnTo>
                    <a:pt x="222198" y="256687"/>
                  </a:lnTo>
                  <a:lnTo>
                    <a:pt x="220920" y="264260"/>
                  </a:lnTo>
                  <a:lnTo>
                    <a:pt x="228858" y="264717"/>
                  </a:lnTo>
                  <a:lnTo>
                    <a:pt x="227581" y="240629"/>
                  </a:lnTo>
                  <a:lnTo>
                    <a:pt x="251395" y="243457"/>
                  </a:lnTo>
                  <a:lnTo>
                    <a:pt x="251851" y="231687"/>
                  </a:lnTo>
                  <a:lnTo>
                    <a:pt x="288257" y="234515"/>
                  </a:lnTo>
                  <a:lnTo>
                    <a:pt x="287801" y="242545"/>
                  </a:lnTo>
                  <a:lnTo>
                    <a:pt x="293275" y="243001"/>
                  </a:lnTo>
                  <a:lnTo>
                    <a:pt x="294097" y="226030"/>
                  </a:lnTo>
                  <a:lnTo>
                    <a:pt x="318823" y="227490"/>
                  </a:lnTo>
                  <a:lnTo>
                    <a:pt x="319279" y="237435"/>
                  </a:lnTo>
                  <a:lnTo>
                    <a:pt x="327218" y="236979"/>
                  </a:lnTo>
                  <a:lnTo>
                    <a:pt x="327674" y="241724"/>
                  </a:lnTo>
                  <a:lnTo>
                    <a:pt x="334334" y="241724"/>
                  </a:lnTo>
                  <a:lnTo>
                    <a:pt x="332692" y="250665"/>
                  </a:lnTo>
                  <a:lnTo>
                    <a:pt x="340265" y="261979"/>
                  </a:lnTo>
                  <a:lnTo>
                    <a:pt x="428953" y="245465"/>
                  </a:lnTo>
                  <a:lnTo>
                    <a:pt x="428496" y="219004"/>
                  </a:lnTo>
                  <a:lnTo>
                    <a:pt x="435613" y="220920"/>
                  </a:lnTo>
                  <a:lnTo>
                    <a:pt x="436891" y="236523"/>
                  </a:lnTo>
                  <a:lnTo>
                    <a:pt x="441453" y="235610"/>
                  </a:lnTo>
                  <a:lnTo>
                    <a:pt x="441453" y="221924"/>
                  </a:lnTo>
                  <a:lnTo>
                    <a:pt x="452767" y="212982"/>
                  </a:lnTo>
                  <a:lnTo>
                    <a:pt x="451125" y="204953"/>
                  </a:lnTo>
                  <a:lnTo>
                    <a:pt x="461982" y="204041"/>
                  </a:lnTo>
                  <a:lnTo>
                    <a:pt x="461982" y="198383"/>
                  </a:lnTo>
                  <a:lnTo>
                    <a:pt x="482056" y="198840"/>
                  </a:lnTo>
                  <a:lnTo>
                    <a:pt x="484610" y="209698"/>
                  </a:lnTo>
                  <a:lnTo>
                    <a:pt x="493370" y="210154"/>
                  </a:lnTo>
                  <a:lnTo>
                    <a:pt x="493826" y="214442"/>
                  </a:lnTo>
                  <a:lnTo>
                    <a:pt x="501399" y="214898"/>
                  </a:lnTo>
                  <a:lnTo>
                    <a:pt x="499757" y="200300"/>
                  </a:lnTo>
                  <a:lnTo>
                    <a:pt x="506052" y="198383"/>
                  </a:lnTo>
                  <a:lnTo>
                    <a:pt x="509793" y="219187"/>
                  </a:lnTo>
                  <a:lnTo>
                    <a:pt x="523571" y="217271"/>
                  </a:lnTo>
                  <a:lnTo>
                    <a:pt x="519374" y="191814"/>
                  </a:lnTo>
                  <a:lnTo>
                    <a:pt x="527768" y="191814"/>
                  </a:lnTo>
                  <a:lnTo>
                    <a:pt x="528224" y="180044"/>
                  </a:lnTo>
                  <a:lnTo>
                    <a:pt x="539082" y="181504"/>
                  </a:lnTo>
                  <a:lnTo>
                    <a:pt x="538626" y="189989"/>
                  </a:lnTo>
                  <a:lnTo>
                    <a:pt x="563718" y="188073"/>
                  </a:lnTo>
                  <a:lnTo>
                    <a:pt x="562896" y="196559"/>
                  </a:lnTo>
                  <a:lnTo>
                    <a:pt x="568736" y="197015"/>
                  </a:lnTo>
                  <a:lnTo>
                    <a:pt x="568736" y="209789"/>
                  </a:lnTo>
                  <a:lnTo>
                    <a:pt x="576674" y="209333"/>
                  </a:lnTo>
                  <a:lnTo>
                    <a:pt x="572477" y="215902"/>
                  </a:lnTo>
                  <a:lnTo>
                    <a:pt x="607605" y="213986"/>
                  </a:lnTo>
                  <a:lnTo>
                    <a:pt x="608426" y="199387"/>
                  </a:lnTo>
                  <a:lnTo>
                    <a:pt x="621383" y="199387"/>
                  </a:lnTo>
                  <a:lnTo>
                    <a:pt x="622204" y="191814"/>
                  </a:lnTo>
                  <a:lnTo>
                    <a:pt x="627678" y="190902"/>
                  </a:lnTo>
                  <a:lnTo>
                    <a:pt x="626036" y="205044"/>
                  </a:lnTo>
                  <a:lnTo>
                    <a:pt x="630598" y="199387"/>
                  </a:lnTo>
                  <a:lnTo>
                    <a:pt x="632240" y="209789"/>
                  </a:lnTo>
                  <a:lnTo>
                    <a:pt x="649394" y="211249"/>
                  </a:lnTo>
                  <a:lnTo>
                    <a:pt x="649394" y="197106"/>
                  </a:lnTo>
                  <a:lnTo>
                    <a:pt x="671566" y="200847"/>
                  </a:lnTo>
                  <a:lnTo>
                    <a:pt x="672843" y="170190"/>
                  </a:lnTo>
                  <a:lnTo>
                    <a:pt x="674121" y="160244"/>
                  </a:lnTo>
                  <a:lnTo>
                    <a:pt x="678683" y="159788"/>
                  </a:lnTo>
                  <a:lnTo>
                    <a:pt x="680781" y="168730"/>
                  </a:lnTo>
                  <a:lnTo>
                    <a:pt x="682880" y="158784"/>
                  </a:lnTo>
                  <a:lnTo>
                    <a:pt x="687898" y="157872"/>
                  </a:lnTo>
                  <a:lnTo>
                    <a:pt x="689541" y="182416"/>
                  </a:lnTo>
                  <a:lnTo>
                    <a:pt x="698300" y="178128"/>
                  </a:lnTo>
                  <a:lnTo>
                    <a:pt x="695745" y="190902"/>
                  </a:lnTo>
                  <a:lnTo>
                    <a:pt x="698665" y="197015"/>
                  </a:lnTo>
                  <a:lnTo>
                    <a:pt x="735435" y="193730"/>
                  </a:lnTo>
                  <a:lnTo>
                    <a:pt x="732516" y="186157"/>
                  </a:lnTo>
                  <a:lnTo>
                    <a:pt x="753866" y="188073"/>
                  </a:lnTo>
                  <a:lnTo>
                    <a:pt x="752589" y="180956"/>
                  </a:lnTo>
                  <a:lnTo>
                    <a:pt x="758428" y="181412"/>
                  </a:lnTo>
                  <a:lnTo>
                    <a:pt x="756786" y="146010"/>
                  </a:lnTo>
                  <a:lnTo>
                    <a:pt x="771020" y="146923"/>
                  </a:lnTo>
                  <a:lnTo>
                    <a:pt x="769378" y="135609"/>
                  </a:lnTo>
                  <a:lnTo>
                    <a:pt x="778593" y="136977"/>
                  </a:lnTo>
                  <a:lnTo>
                    <a:pt x="778593" y="148292"/>
                  </a:lnTo>
                  <a:lnTo>
                    <a:pt x="780692" y="154405"/>
                  </a:lnTo>
                  <a:lnTo>
                    <a:pt x="812444" y="153492"/>
                  </a:lnTo>
                  <a:lnTo>
                    <a:pt x="812900" y="161065"/>
                  </a:lnTo>
                  <a:lnTo>
                    <a:pt x="819561" y="153948"/>
                  </a:lnTo>
                  <a:lnTo>
                    <a:pt x="818283" y="123291"/>
                  </a:lnTo>
                  <a:lnTo>
                    <a:pt x="850492" y="126120"/>
                  </a:lnTo>
                  <a:lnTo>
                    <a:pt x="851313" y="134149"/>
                  </a:lnTo>
                  <a:lnTo>
                    <a:pt x="857153" y="134605"/>
                  </a:lnTo>
                  <a:lnTo>
                    <a:pt x="858795" y="123291"/>
                  </a:lnTo>
                  <a:lnTo>
                    <a:pt x="902682" y="125207"/>
                  </a:lnTo>
                  <a:lnTo>
                    <a:pt x="902682" y="117178"/>
                  </a:lnTo>
                  <a:lnTo>
                    <a:pt x="952045" y="119550"/>
                  </a:lnTo>
                  <a:lnTo>
                    <a:pt x="952501" y="110152"/>
                  </a:lnTo>
                  <a:lnTo>
                    <a:pt x="965092" y="109240"/>
                  </a:lnTo>
                  <a:lnTo>
                    <a:pt x="964636" y="128127"/>
                  </a:lnTo>
                  <a:lnTo>
                    <a:pt x="970932" y="125298"/>
                  </a:lnTo>
                  <a:lnTo>
                    <a:pt x="971753" y="141357"/>
                  </a:lnTo>
                  <a:lnTo>
                    <a:pt x="1014454" y="136613"/>
                  </a:lnTo>
                  <a:lnTo>
                    <a:pt x="1012812" y="117725"/>
                  </a:lnTo>
                  <a:lnTo>
                    <a:pt x="1019108" y="117725"/>
                  </a:lnTo>
                  <a:lnTo>
                    <a:pt x="1019564" y="108327"/>
                  </a:lnTo>
                  <a:lnTo>
                    <a:pt x="1024126" y="109240"/>
                  </a:lnTo>
                  <a:lnTo>
                    <a:pt x="1024947" y="124842"/>
                  </a:lnTo>
                  <a:lnTo>
                    <a:pt x="1038725" y="126302"/>
                  </a:lnTo>
                  <a:lnTo>
                    <a:pt x="1033798" y="136156"/>
                  </a:lnTo>
                  <a:lnTo>
                    <a:pt x="1073944" y="133784"/>
                  </a:lnTo>
                  <a:lnTo>
                    <a:pt x="1074400" y="104495"/>
                  </a:lnTo>
                  <a:lnTo>
                    <a:pt x="1091098" y="105864"/>
                  </a:lnTo>
                  <a:lnTo>
                    <a:pt x="1091919" y="114349"/>
                  </a:lnTo>
                  <a:lnTo>
                    <a:pt x="1111992" y="112433"/>
                  </a:lnTo>
                  <a:lnTo>
                    <a:pt x="1112813" y="121375"/>
                  </a:lnTo>
                  <a:lnTo>
                    <a:pt x="1135442" y="122287"/>
                  </a:lnTo>
                  <a:lnTo>
                    <a:pt x="1134620" y="99659"/>
                  </a:lnTo>
                  <a:lnTo>
                    <a:pt x="1140460" y="99659"/>
                  </a:lnTo>
                  <a:lnTo>
                    <a:pt x="1148033" y="99659"/>
                  </a:lnTo>
                  <a:lnTo>
                    <a:pt x="1147212" y="91174"/>
                  </a:lnTo>
                  <a:lnTo>
                    <a:pt x="1160989" y="91174"/>
                  </a:lnTo>
                  <a:lnTo>
                    <a:pt x="1160989" y="97287"/>
                  </a:lnTo>
                  <a:lnTo>
                    <a:pt x="1183982" y="100572"/>
                  </a:lnTo>
                  <a:lnTo>
                    <a:pt x="1183161" y="90626"/>
                  </a:lnTo>
                  <a:lnTo>
                    <a:pt x="1192742" y="89714"/>
                  </a:lnTo>
                  <a:lnTo>
                    <a:pt x="1194384" y="100116"/>
                  </a:lnTo>
                  <a:lnTo>
                    <a:pt x="1240826" y="99203"/>
                  </a:lnTo>
                  <a:lnTo>
                    <a:pt x="1241648" y="90261"/>
                  </a:lnTo>
                  <a:lnTo>
                    <a:pt x="1274677" y="92178"/>
                  </a:lnTo>
                  <a:lnTo>
                    <a:pt x="1273400" y="98291"/>
                  </a:lnTo>
                  <a:lnTo>
                    <a:pt x="1282615" y="97835"/>
                  </a:lnTo>
                  <a:lnTo>
                    <a:pt x="1282615" y="107780"/>
                  </a:lnTo>
                  <a:lnTo>
                    <a:pt x="1334532" y="106320"/>
                  </a:lnTo>
                  <a:lnTo>
                    <a:pt x="1332434" y="113893"/>
                  </a:lnTo>
                  <a:lnTo>
                    <a:pt x="1342014" y="106776"/>
                  </a:lnTo>
                  <a:lnTo>
                    <a:pt x="1361266" y="104860"/>
                  </a:lnTo>
                  <a:lnTo>
                    <a:pt x="1362908" y="115262"/>
                  </a:lnTo>
                  <a:lnTo>
                    <a:pt x="1369204" y="111977"/>
                  </a:lnTo>
                  <a:lnTo>
                    <a:pt x="1369204" y="120919"/>
                  </a:lnTo>
                  <a:lnTo>
                    <a:pt x="1377598" y="120006"/>
                  </a:lnTo>
                  <a:lnTo>
                    <a:pt x="1377598" y="110061"/>
                  </a:lnTo>
                  <a:lnTo>
                    <a:pt x="1382617" y="110973"/>
                  </a:lnTo>
                  <a:lnTo>
                    <a:pt x="1383894" y="126120"/>
                  </a:lnTo>
                  <a:lnTo>
                    <a:pt x="1410628" y="125207"/>
                  </a:lnTo>
                </a:path>
              </a:pathLst>
            </a:custGeom>
            <a:noFill/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9C60111B-D413-4BF7-81E7-B81B26F838EA}"/>
                </a:ext>
              </a:extLst>
            </p:cNvPr>
            <p:cNvSpPr/>
            <p:nvPr/>
          </p:nvSpPr>
          <p:spPr>
            <a:xfrm>
              <a:off x="9740634" y="831980"/>
              <a:ext cx="2344926" cy="1414255"/>
            </a:xfrm>
            <a:custGeom>
              <a:avLst/>
              <a:gdLst>
                <a:gd name="connsiteX0" fmla="*/ 1175588 w 2344926"/>
                <a:gd name="connsiteY0" fmla="*/ 5132 h 1414255"/>
                <a:gd name="connsiteX1" fmla="*/ 2346135 w 2344926"/>
                <a:gd name="connsiteY1" fmla="*/ 708884 h 1414255"/>
                <a:gd name="connsiteX2" fmla="*/ 1175588 w 2344926"/>
                <a:gd name="connsiteY2" fmla="*/ 1412636 h 1414255"/>
                <a:gd name="connsiteX3" fmla="*/ 5132 w 2344926"/>
                <a:gd name="connsiteY3" fmla="*/ 708793 h 1414255"/>
                <a:gd name="connsiteX4" fmla="*/ 1175588 w 2344926"/>
                <a:gd name="connsiteY4" fmla="*/ 5132 h 1414255"/>
                <a:gd name="connsiteX5" fmla="*/ 1175588 w 2344926"/>
                <a:gd name="connsiteY5" fmla="*/ 5132 h 141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4926" h="1414255">
                  <a:moveTo>
                    <a:pt x="1175588" y="5132"/>
                  </a:moveTo>
                  <a:cubicBezTo>
                    <a:pt x="1821948" y="5132"/>
                    <a:pt x="2346135" y="320283"/>
                    <a:pt x="2346135" y="708884"/>
                  </a:cubicBezTo>
                  <a:cubicBezTo>
                    <a:pt x="2346135" y="1097485"/>
                    <a:pt x="1821948" y="1412636"/>
                    <a:pt x="1175588" y="1412636"/>
                  </a:cubicBezTo>
                  <a:cubicBezTo>
                    <a:pt x="529228" y="1412636"/>
                    <a:pt x="5132" y="1097393"/>
                    <a:pt x="5132" y="708793"/>
                  </a:cubicBezTo>
                  <a:cubicBezTo>
                    <a:pt x="5132" y="320192"/>
                    <a:pt x="529228" y="5132"/>
                    <a:pt x="1175588" y="5132"/>
                  </a:cubicBezTo>
                  <a:lnTo>
                    <a:pt x="1175588" y="5132"/>
                  </a:lnTo>
                  <a:close/>
                </a:path>
              </a:pathLst>
            </a:custGeom>
            <a:noFill/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28E688E-3593-46C4-9020-B5EE14E9411B}"/>
                </a:ext>
              </a:extLst>
            </p:cNvPr>
            <p:cNvSpPr/>
            <p:nvPr/>
          </p:nvSpPr>
          <p:spPr>
            <a:xfrm>
              <a:off x="9935892" y="1038096"/>
              <a:ext cx="1952584" cy="1003665"/>
            </a:xfrm>
            <a:custGeom>
              <a:avLst/>
              <a:gdLst>
                <a:gd name="connsiteX0" fmla="*/ 980330 w 1952584"/>
                <a:gd name="connsiteY0" fmla="*/ 5132 h 1003664"/>
                <a:gd name="connsiteX1" fmla="*/ 1955527 w 1952584"/>
                <a:gd name="connsiteY1" fmla="*/ 502768 h 1003664"/>
                <a:gd name="connsiteX2" fmla="*/ 980330 w 1952584"/>
                <a:gd name="connsiteY2" fmla="*/ 1000403 h 1003664"/>
                <a:gd name="connsiteX3" fmla="*/ 5132 w 1952584"/>
                <a:gd name="connsiteY3" fmla="*/ 502768 h 1003664"/>
                <a:gd name="connsiteX4" fmla="*/ 980330 w 1952584"/>
                <a:gd name="connsiteY4" fmla="*/ 5132 h 1003664"/>
                <a:gd name="connsiteX5" fmla="*/ 980330 w 1952584"/>
                <a:gd name="connsiteY5" fmla="*/ 5132 h 10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2584" h="1003664">
                  <a:moveTo>
                    <a:pt x="980330" y="5132"/>
                  </a:moveTo>
                  <a:cubicBezTo>
                    <a:pt x="1518841" y="5132"/>
                    <a:pt x="1955527" y="227946"/>
                    <a:pt x="1955527" y="502768"/>
                  </a:cubicBezTo>
                  <a:cubicBezTo>
                    <a:pt x="1955527" y="777498"/>
                    <a:pt x="1518841" y="1000403"/>
                    <a:pt x="980330" y="1000403"/>
                  </a:cubicBezTo>
                  <a:cubicBezTo>
                    <a:pt x="441818" y="1000403"/>
                    <a:pt x="5132" y="777589"/>
                    <a:pt x="5132" y="502768"/>
                  </a:cubicBezTo>
                  <a:cubicBezTo>
                    <a:pt x="5132" y="227946"/>
                    <a:pt x="441818" y="5132"/>
                    <a:pt x="980330" y="5132"/>
                  </a:cubicBezTo>
                  <a:lnTo>
                    <a:pt x="980330" y="5132"/>
                  </a:lnTo>
                  <a:close/>
                </a:path>
              </a:pathLst>
            </a:custGeom>
            <a:noFill/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A8BADC9A-CB3C-47C1-A645-0ED1F62326BB}"/>
                </a:ext>
              </a:extLst>
            </p:cNvPr>
            <p:cNvSpPr/>
            <p:nvPr/>
          </p:nvSpPr>
          <p:spPr>
            <a:xfrm>
              <a:off x="9972298" y="1069848"/>
              <a:ext cx="1879590" cy="939795"/>
            </a:xfrm>
            <a:custGeom>
              <a:avLst/>
              <a:gdLst>
                <a:gd name="connsiteX0" fmla="*/ 943924 w 1879590"/>
                <a:gd name="connsiteY0" fmla="*/ 5132 h 939795"/>
                <a:gd name="connsiteX1" fmla="*/ 1882716 w 1879590"/>
                <a:gd name="connsiteY1" fmla="*/ 471015 h 939795"/>
                <a:gd name="connsiteX2" fmla="*/ 943924 w 1879590"/>
                <a:gd name="connsiteY2" fmla="*/ 936898 h 939795"/>
                <a:gd name="connsiteX3" fmla="*/ 5132 w 1879590"/>
                <a:gd name="connsiteY3" fmla="*/ 471015 h 939795"/>
                <a:gd name="connsiteX4" fmla="*/ 943924 w 1879590"/>
                <a:gd name="connsiteY4" fmla="*/ 5132 h 939795"/>
                <a:gd name="connsiteX5" fmla="*/ 943924 w 1879590"/>
                <a:gd name="connsiteY5" fmla="*/ 5132 h 93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590" h="939795">
                  <a:moveTo>
                    <a:pt x="943924" y="5132"/>
                  </a:moveTo>
                  <a:cubicBezTo>
                    <a:pt x="1462271" y="5132"/>
                    <a:pt x="1882716" y="213712"/>
                    <a:pt x="1882716" y="471015"/>
                  </a:cubicBezTo>
                  <a:cubicBezTo>
                    <a:pt x="1882716" y="728227"/>
                    <a:pt x="1462362" y="936898"/>
                    <a:pt x="943924" y="936898"/>
                  </a:cubicBezTo>
                  <a:cubicBezTo>
                    <a:pt x="425577" y="936898"/>
                    <a:pt x="5132" y="728319"/>
                    <a:pt x="5132" y="471015"/>
                  </a:cubicBezTo>
                  <a:cubicBezTo>
                    <a:pt x="5132" y="213712"/>
                    <a:pt x="425577" y="5132"/>
                    <a:pt x="943924" y="5132"/>
                  </a:cubicBezTo>
                  <a:lnTo>
                    <a:pt x="943924" y="5132"/>
                  </a:lnTo>
                  <a:close/>
                </a:path>
              </a:pathLst>
            </a:custGeom>
            <a:noFill/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B9A76A0-2343-407E-8820-437B259065B4}"/>
                </a:ext>
              </a:extLst>
            </p:cNvPr>
            <p:cNvSpPr/>
            <p:nvPr/>
          </p:nvSpPr>
          <p:spPr>
            <a:xfrm>
              <a:off x="9767003" y="859444"/>
              <a:ext cx="2290181" cy="1359510"/>
            </a:xfrm>
            <a:custGeom>
              <a:avLst/>
              <a:gdLst>
                <a:gd name="connsiteX0" fmla="*/ 1149219 w 2290180"/>
                <a:gd name="connsiteY0" fmla="*/ 5132 h 1359509"/>
                <a:gd name="connsiteX1" fmla="*/ 2293306 w 2290180"/>
                <a:gd name="connsiteY1" fmla="*/ 681329 h 1359509"/>
                <a:gd name="connsiteX2" fmla="*/ 1149219 w 2290180"/>
                <a:gd name="connsiteY2" fmla="*/ 1357525 h 1359509"/>
                <a:gd name="connsiteX3" fmla="*/ 5132 w 2290180"/>
                <a:gd name="connsiteY3" fmla="*/ 681329 h 1359509"/>
                <a:gd name="connsiteX4" fmla="*/ 1149219 w 2290180"/>
                <a:gd name="connsiteY4" fmla="*/ 5132 h 1359509"/>
                <a:gd name="connsiteX5" fmla="*/ 1149219 w 2290180"/>
                <a:gd name="connsiteY5" fmla="*/ 5132 h 1359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0180" h="1359509">
                  <a:moveTo>
                    <a:pt x="1149219" y="5132"/>
                  </a:moveTo>
                  <a:cubicBezTo>
                    <a:pt x="1780980" y="5132"/>
                    <a:pt x="2293306" y="307965"/>
                    <a:pt x="2293306" y="681329"/>
                  </a:cubicBezTo>
                  <a:cubicBezTo>
                    <a:pt x="2293306" y="1054692"/>
                    <a:pt x="1780980" y="1357525"/>
                    <a:pt x="1149219" y="1357525"/>
                  </a:cubicBezTo>
                  <a:cubicBezTo>
                    <a:pt x="517458" y="1357525"/>
                    <a:pt x="5132" y="1054692"/>
                    <a:pt x="5132" y="681329"/>
                  </a:cubicBezTo>
                  <a:cubicBezTo>
                    <a:pt x="5132" y="307965"/>
                    <a:pt x="517458" y="5132"/>
                    <a:pt x="1149219" y="5132"/>
                  </a:cubicBezTo>
                  <a:lnTo>
                    <a:pt x="1149219" y="5132"/>
                  </a:lnTo>
                  <a:close/>
                </a:path>
              </a:pathLst>
            </a:custGeom>
            <a:noFill/>
            <a:ln w="7144" cap="flat">
              <a:solidFill>
                <a:srgbClr val="CCCCC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BB46AD4-C24D-497A-B3D4-9DDB9A1DAC2B}"/>
                </a:ext>
              </a:extLst>
            </p:cNvPr>
            <p:cNvSpPr/>
            <p:nvPr/>
          </p:nvSpPr>
          <p:spPr>
            <a:xfrm>
              <a:off x="10548245" y="934029"/>
              <a:ext cx="82118" cy="91242"/>
            </a:xfrm>
            <a:custGeom>
              <a:avLst/>
              <a:gdLst>
                <a:gd name="connsiteX0" fmla="*/ 10125 w 82118"/>
                <a:gd name="connsiteY0" fmla="*/ 65951 h 91242"/>
                <a:gd name="connsiteX1" fmla="*/ 31475 w 82118"/>
                <a:gd name="connsiteY1" fmla="*/ 60294 h 91242"/>
                <a:gd name="connsiteX2" fmla="*/ 35946 w 82118"/>
                <a:gd name="connsiteY2" fmla="*/ 67867 h 91242"/>
                <a:gd name="connsiteX3" fmla="*/ 46804 w 82118"/>
                <a:gd name="connsiteY3" fmla="*/ 70421 h 91242"/>
                <a:gd name="connsiteX4" fmla="*/ 53830 w 82118"/>
                <a:gd name="connsiteY4" fmla="*/ 66589 h 91242"/>
                <a:gd name="connsiteX5" fmla="*/ 55472 w 82118"/>
                <a:gd name="connsiteY5" fmla="*/ 60658 h 91242"/>
                <a:gd name="connsiteX6" fmla="*/ 52005 w 82118"/>
                <a:gd name="connsiteY6" fmla="*/ 56005 h 91242"/>
                <a:gd name="connsiteX7" fmla="*/ 39505 w 82118"/>
                <a:gd name="connsiteY7" fmla="*/ 53998 h 91242"/>
                <a:gd name="connsiteX8" fmla="*/ 16420 w 82118"/>
                <a:gd name="connsiteY8" fmla="*/ 49162 h 91242"/>
                <a:gd name="connsiteX9" fmla="*/ 7205 w 82118"/>
                <a:gd name="connsiteY9" fmla="*/ 36023 h 91242"/>
                <a:gd name="connsiteX10" fmla="*/ 8391 w 82118"/>
                <a:gd name="connsiteY10" fmla="*/ 24527 h 91242"/>
                <a:gd name="connsiteX11" fmla="*/ 16694 w 82118"/>
                <a:gd name="connsiteY11" fmla="*/ 14490 h 91242"/>
                <a:gd name="connsiteX12" fmla="*/ 34213 w 82118"/>
                <a:gd name="connsiteY12" fmla="*/ 8012 h 91242"/>
                <a:gd name="connsiteX13" fmla="*/ 56749 w 82118"/>
                <a:gd name="connsiteY13" fmla="*/ 9107 h 91242"/>
                <a:gd name="connsiteX14" fmla="*/ 68793 w 82118"/>
                <a:gd name="connsiteY14" fmla="*/ 24253 h 91242"/>
                <a:gd name="connsiteX15" fmla="*/ 47625 w 82118"/>
                <a:gd name="connsiteY15" fmla="*/ 29727 h 91242"/>
                <a:gd name="connsiteX16" fmla="*/ 42607 w 82118"/>
                <a:gd name="connsiteY16" fmla="*/ 23067 h 91242"/>
                <a:gd name="connsiteX17" fmla="*/ 34669 w 82118"/>
                <a:gd name="connsiteY17" fmla="*/ 22245 h 91242"/>
                <a:gd name="connsiteX18" fmla="*/ 29012 w 82118"/>
                <a:gd name="connsiteY18" fmla="*/ 25165 h 91242"/>
                <a:gd name="connsiteX19" fmla="*/ 27826 w 82118"/>
                <a:gd name="connsiteY19" fmla="*/ 29727 h 91242"/>
                <a:gd name="connsiteX20" fmla="*/ 30107 w 82118"/>
                <a:gd name="connsiteY20" fmla="*/ 32647 h 91242"/>
                <a:gd name="connsiteX21" fmla="*/ 38227 w 82118"/>
                <a:gd name="connsiteY21" fmla="*/ 33924 h 91242"/>
                <a:gd name="connsiteX22" fmla="*/ 60855 w 82118"/>
                <a:gd name="connsiteY22" fmla="*/ 36297 h 91242"/>
                <a:gd name="connsiteX23" fmla="*/ 71804 w 82118"/>
                <a:gd name="connsiteY23" fmla="*/ 42684 h 91242"/>
                <a:gd name="connsiteX24" fmla="*/ 76823 w 82118"/>
                <a:gd name="connsiteY24" fmla="*/ 53177 h 91242"/>
                <a:gd name="connsiteX25" fmla="*/ 75454 w 82118"/>
                <a:gd name="connsiteY25" fmla="*/ 67137 h 91242"/>
                <a:gd name="connsiteX26" fmla="*/ 66330 w 82118"/>
                <a:gd name="connsiteY26" fmla="*/ 78451 h 91242"/>
                <a:gd name="connsiteX27" fmla="*/ 49268 w 82118"/>
                <a:gd name="connsiteY27" fmla="*/ 85111 h 91242"/>
                <a:gd name="connsiteX28" fmla="*/ 21895 w 82118"/>
                <a:gd name="connsiteY28" fmla="*/ 82922 h 91242"/>
                <a:gd name="connsiteX29" fmla="*/ 10125 w 82118"/>
                <a:gd name="connsiteY29" fmla="*/ 65951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2118" h="91242">
                  <a:moveTo>
                    <a:pt x="10125" y="65951"/>
                  </a:moveTo>
                  <a:lnTo>
                    <a:pt x="31475" y="60294"/>
                  </a:lnTo>
                  <a:cubicBezTo>
                    <a:pt x="32661" y="63761"/>
                    <a:pt x="34121" y="66316"/>
                    <a:pt x="35946" y="67867"/>
                  </a:cubicBezTo>
                  <a:cubicBezTo>
                    <a:pt x="38866" y="70421"/>
                    <a:pt x="42516" y="71243"/>
                    <a:pt x="46804" y="70421"/>
                  </a:cubicBezTo>
                  <a:cubicBezTo>
                    <a:pt x="50089" y="69783"/>
                    <a:pt x="52370" y="68505"/>
                    <a:pt x="53830" y="66589"/>
                  </a:cubicBezTo>
                  <a:cubicBezTo>
                    <a:pt x="55289" y="64673"/>
                    <a:pt x="55837" y="62757"/>
                    <a:pt x="55472" y="60658"/>
                  </a:cubicBezTo>
                  <a:cubicBezTo>
                    <a:pt x="55107" y="58742"/>
                    <a:pt x="53921" y="57191"/>
                    <a:pt x="52005" y="56005"/>
                  </a:cubicBezTo>
                  <a:cubicBezTo>
                    <a:pt x="49997" y="54819"/>
                    <a:pt x="45892" y="54180"/>
                    <a:pt x="39505" y="53998"/>
                  </a:cubicBezTo>
                  <a:cubicBezTo>
                    <a:pt x="29103" y="53724"/>
                    <a:pt x="21439" y="52082"/>
                    <a:pt x="16420" y="49162"/>
                  </a:cubicBezTo>
                  <a:cubicBezTo>
                    <a:pt x="11402" y="46242"/>
                    <a:pt x="8391" y="41863"/>
                    <a:pt x="7205" y="36023"/>
                  </a:cubicBezTo>
                  <a:cubicBezTo>
                    <a:pt x="6475" y="32191"/>
                    <a:pt x="6840" y="28359"/>
                    <a:pt x="8391" y="24527"/>
                  </a:cubicBezTo>
                  <a:cubicBezTo>
                    <a:pt x="9942" y="20694"/>
                    <a:pt x="12679" y="17318"/>
                    <a:pt x="16694" y="14490"/>
                  </a:cubicBezTo>
                  <a:cubicBezTo>
                    <a:pt x="20709" y="11661"/>
                    <a:pt x="26548" y="9472"/>
                    <a:pt x="34213" y="8012"/>
                  </a:cubicBezTo>
                  <a:cubicBezTo>
                    <a:pt x="43610" y="6187"/>
                    <a:pt x="51092" y="6461"/>
                    <a:pt x="56749" y="9107"/>
                  </a:cubicBezTo>
                  <a:cubicBezTo>
                    <a:pt x="62315" y="11661"/>
                    <a:pt x="66421" y="16771"/>
                    <a:pt x="68793" y="24253"/>
                  </a:cubicBezTo>
                  <a:lnTo>
                    <a:pt x="47625" y="29727"/>
                  </a:lnTo>
                  <a:cubicBezTo>
                    <a:pt x="46439" y="26443"/>
                    <a:pt x="44705" y="24253"/>
                    <a:pt x="42607" y="23067"/>
                  </a:cubicBezTo>
                  <a:cubicBezTo>
                    <a:pt x="40508" y="21881"/>
                    <a:pt x="37862" y="21607"/>
                    <a:pt x="34669" y="22245"/>
                  </a:cubicBezTo>
                  <a:cubicBezTo>
                    <a:pt x="32023" y="22793"/>
                    <a:pt x="30107" y="23705"/>
                    <a:pt x="29012" y="25165"/>
                  </a:cubicBezTo>
                  <a:cubicBezTo>
                    <a:pt x="27917" y="26534"/>
                    <a:pt x="27461" y="28085"/>
                    <a:pt x="27826" y="29727"/>
                  </a:cubicBezTo>
                  <a:cubicBezTo>
                    <a:pt x="28099" y="30914"/>
                    <a:pt x="28829" y="31917"/>
                    <a:pt x="30107" y="32647"/>
                  </a:cubicBezTo>
                  <a:cubicBezTo>
                    <a:pt x="31384" y="33377"/>
                    <a:pt x="34121" y="33833"/>
                    <a:pt x="38227" y="33924"/>
                  </a:cubicBezTo>
                  <a:cubicBezTo>
                    <a:pt x="48538" y="34107"/>
                    <a:pt x="56111" y="34928"/>
                    <a:pt x="60855" y="36297"/>
                  </a:cubicBezTo>
                  <a:cubicBezTo>
                    <a:pt x="65600" y="37665"/>
                    <a:pt x="69250" y="39764"/>
                    <a:pt x="71804" y="42684"/>
                  </a:cubicBezTo>
                  <a:cubicBezTo>
                    <a:pt x="74359" y="45604"/>
                    <a:pt x="76093" y="49071"/>
                    <a:pt x="76823" y="53177"/>
                  </a:cubicBezTo>
                  <a:cubicBezTo>
                    <a:pt x="77735" y="57921"/>
                    <a:pt x="77279" y="62666"/>
                    <a:pt x="75454" y="67137"/>
                  </a:cubicBezTo>
                  <a:cubicBezTo>
                    <a:pt x="73629" y="71699"/>
                    <a:pt x="70527" y="75440"/>
                    <a:pt x="66330" y="78451"/>
                  </a:cubicBezTo>
                  <a:cubicBezTo>
                    <a:pt x="62041" y="81462"/>
                    <a:pt x="56384" y="83652"/>
                    <a:pt x="49268" y="85111"/>
                  </a:cubicBezTo>
                  <a:cubicBezTo>
                    <a:pt x="36767" y="87575"/>
                    <a:pt x="27643" y="86845"/>
                    <a:pt x="21895" y="82922"/>
                  </a:cubicBezTo>
                  <a:cubicBezTo>
                    <a:pt x="16055" y="78998"/>
                    <a:pt x="12223" y="73341"/>
                    <a:pt x="10125" y="65951"/>
                  </a:cubicBez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368C66-19C2-45BF-8715-72DBC2691810}"/>
                </a:ext>
              </a:extLst>
            </p:cNvPr>
            <p:cNvSpPr/>
            <p:nvPr/>
          </p:nvSpPr>
          <p:spPr>
            <a:xfrm>
              <a:off x="10624698" y="920726"/>
              <a:ext cx="91242" cy="91242"/>
            </a:xfrm>
            <a:custGeom>
              <a:avLst/>
              <a:gdLst>
                <a:gd name="connsiteX0" fmla="*/ 7395 w 91242"/>
                <a:gd name="connsiteY0" fmla="*/ 51789 h 91242"/>
                <a:gd name="connsiteX1" fmla="*/ 13600 w 91242"/>
                <a:gd name="connsiteY1" fmla="*/ 21679 h 91242"/>
                <a:gd name="connsiteX2" fmla="*/ 40334 w 91242"/>
                <a:gd name="connsiteY2" fmla="*/ 7446 h 91242"/>
                <a:gd name="connsiteX3" fmla="*/ 70261 w 91242"/>
                <a:gd name="connsiteY3" fmla="*/ 13468 h 91242"/>
                <a:gd name="connsiteX4" fmla="*/ 84130 w 91242"/>
                <a:gd name="connsiteY4" fmla="*/ 40293 h 91242"/>
                <a:gd name="connsiteX5" fmla="*/ 82762 w 91242"/>
                <a:gd name="connsiteY5" fmla="*/ 62556 h 91242"/>
                <a:gd name="connsiteX6" fmla="*/ 71904 w 91242"/>
                <a:gd name="connsiteY6" fmla="*/ 77520 h 91242"/>
                <a:gd name="connsiteX7" fmla="*/ 51922 w 91242"/>
                <a:gd name="connsiteY7" fmla="*/ 85093 h 91242"/>
                <a:gd name="connsiteX8" fmla="*/ 30571 w 91242"/>
                <a:gd name="connsiteY8" fmla="*/ 83998 h 91242"/>
                <a:gd name="connsiteX9" fmla="*/ 15516 w 91242"/>
                <a:gd name="connsiteY9" fmla="*/ 73049 h 91242"/>
                <a:gd name="connsiteX10" fmla="*/ 7395 w 91242"/>
                <a:gd name="connsiteY10" fmla="*/ 51789 h 91242"/>
                <a:gd name="connsiteX11" fmla="*/ 30297 w 91242"/>
                <a:gd name="connsiteY11" fmla="*/ 48687 h 91242"/>
                <a:gd name="connsiteX12" fmla="*/ 36684 w 91242"/>
                <a:gd name="connsiteY12" fmla="*/ 64472 h 91242"/>
                <a:gd name="connsiteX13" fmla="*/ 48728 w 91242"/>
                <a:gd name="connsiteY13" fmla="*/ 67848 h 91242"/>
                <a:gd name="connsiteX14" fmla="*/ 59495 w 91242"/>
                <a:gd name="connsiteY14" fmla="*/ 61370 h 91242"/>
                <a:gd name="connsiteX15" fmla="*/ 61137 w 91242"/>
                <a:gd name="connsiteY15" fmla="*/ 43304 h 91242"/>
                <a:gd name="connsiteX16" fmla="*/ 54750 w 91242"/>
                <a:gd name="connsiteY16" fmla="*/ 28340 h 91242"/>
                <a:gd name="connsiteX17" fmla="*/ 42615 w 91242"/>
                <a:gd name="connsiteY17" fmla="*/ 25055 h 91242"/>
                <a:gd name="connsiteX18" fmla="*/ 32213 w 91242"/>
                <a:gd name="connsiteY18" fmla="*/ 31625 h 91242"/>
                <a:gd name="connsiteX19" fmla="*/ 30297 w 91242"/>
                <a:gd name="connsiteY19" fmla="*/ 48687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42" h="91242">
                  <a:moveTo>
                    <a:pt x="7395" y="51789"/>
                  </a:moveTo>
                  <a:cubicBezTo>
                    <a:pt x="5753" y="39472"/>
                    <a:pt x="7760" y="29435"/>
                    <a:pt x="13600" y="21679"/>
                  </a:cubicBezTo>
                  <a:cubicBezTo>
                    <a:pt x="19439" y="13924"/>
                    <a:pt x="28290" y="9179"/>
                    <a:pt x="40334" y="7446"/>
                  </a:cubicBezTo>
                  <a:cubicBezTo>
                    <a:pt x="52652" y="5712"/>
                    <a:pt x="62688" y="7719"/>
                    <a:pt x="70261" y="13468"/>
                  </a:cubicBezTo>
                  <a:cubicBezTo>
                    <a:pt x="77834" y="19216"/>
                    <a:pt x="82488" y="28158"/>
                    <a:pt x="84130" y="40293"/>
                  </a:cubicBezTo>
                  <a:cubicBezTo>
                    <a:pt x="85316" y="49052"/>
                    <a:pt x="84860" y="56534"/>
                    <a:pt x="82762" y="62556"/>
                  </a:cubicBezTo>
                  <a:cubicBezTo>
                    <a:pt x="80572" y="68578"/>
                    <a:pt x="77013" y="73596"/>
                    <a:pt x="71904" y="77520"/>
                  </a:cubicBezTo>
                  <a:cubicBezTo>
                    <a:pt x="66794" y="81443"/>
                    <a:pt x="60133" y="83998"/>
                    <a:pt x="51922" y="85093"/>
                  </a:cubicBezTo>
                  <a:cubicBezTo>
                    <a:pt x="43527" y="86279"/>
                    <a:pt x="36410" y="85914"/>
                    <a:pt x="30571" y="83998"/>
                  </a:cubicBezTo>
                  <a:cubicBezTo>
                    <a:pt x="24731" y="82082"/>
                    <a:pt x="19713" y="78432"/>
                    <a:pt x="15516" y="73049"/>
                  </a:cubicBezTo>
                  <a:cubicBezTo>
                    <a:pt x="11319" y="67666"/>
                    <a:pt x="8582" y="60640"/>
                    <a:pt x="7395" y="51789"/>
                  </a:cubicBezTo>
                  <a:close/>
                  <a:moveTo>
                    <a:pt x="30297" y="48687"/>
                  </a:moveTo>
                  <a:cubicBezTo>
                    <a:pt x="31301" y="56260"/>
                    <a:pt x="33491" y="61552"/>
                    <a:pt x="36684" y="64472"/>
                  </a:cubicBezTo>
                  <a:cubicBezTo>
                    <a:pt x="39878" y="67392"/>
                    <a:pt x="43892" y="68487"/>
                    <a:pt x="48728" y="67848"/>
                  </a:cubicBezTo>
                  <a:cubicBezTo>
                    <a:pt x="53655" y="67118"/>
                    <a:pt x="57214" y="65020"/>
                    <a:pt x="59495" y="61370"/>
                  </a:cubicBezTo>
                  <a:cubicBezTo>
                    <a:pt x="61776" y="57720"/>
                    <a:pt x="62323" y="51698"/>
                    <a:pt x="61137" y="43304"/>
                  </a:cubicBezTo>
                  <a:cubicBezTo>
                    <a:pt x="60133" y="36187"/>
                    <a:pt x="58035" y="31260"/>
                    <a:pt x="54750" y="28340"/>
                  </a:cubicBezTo>
                  <a:cubicBezTo>
                    <a:pt x="51465" y="25512"/>
                    <a:pt x="47451" y="24417"/>
                    <a:pt x="42615" y="25055"/>
                  </a:cubicBezTo>
                  <a:cubicBezTo>
                    <a:pt x="37962" y="25694"/>
                    <a:pt x="34494" y="27884"/>
                    <a:pt x="32213" y="31625"/>
                  </a:cubicBezTo>
                  <a:cubicBezTo>
                    <a:pt x="29932" y="35366"/>
                    <a:pt x="29202" y="41023"/>
                    <a:pt x="30297" y="48687"/>
                  </a:cubicBez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291B42A-3167-468E-84CB-9CCDDA065392}"/>
                </a:ext>
              </a:extLst>
            </p:cNvPr>
            <p:cNvSpPr/>
            <p:nvPr/>
          </p:nvSpPr>
          <p:spPr>
            <a:xfrm>
              <a:off x="10712402" y="910859"/>
              <a:ext cx="82118" cy="91242"/>
            </a:xfrm>
            <a:custGeom>
              <a:avLst/>
              <a:gdLst>
                <a:gd name="connsiteX0" fmla="*/ 60022 w 82118"/>
                <a:gd name="connsiteY0" fmla="*/ 51711 h 91242"/>
                <a:gd name="connsiteX1" fmla="*/ 80734 w 82118"/>
                <a:gd name="connsiteY1" fmla="*/ 56091 h 91242"/>
                <a:gd name="connsiteX2" fmla="*/ 75625 w 82118"/>
                <a:gd name="connsiteY2" fmla="*/ 71054 h 91242"/>
                <a:gd name="connsiteX3" fmla="*/ 65588 w 82118"/>
                <a:gd name="connsiteY3" fmla="*/ 80817 h 91242"/>
                <a:gd name="connsiteX4" fmla="*/ 49347 w 82118"/>
                <a:gd name="connsiteY4" fmla="*/ 85288 h 91242"/>
                <a:gd name="connsiteX5" fmla="*/ 29182 w 82118"/>
                <a:gd name="connsiteY5" fmla="*/ 83555 h 91242"/>
                <a:gd name="connsiteX6" fmla="*/ 14766 w 82118"/>
                <a:gd name="connsiteY6" fmla="*/ 72149 h 91242"/>
                <a:gd name="connsiteX7" fmla="*/ 7102 w 82118"/>
                <a:gd name="connsiteY7" fmla="*/ 49521 h 91242"/>
                <a:gd name="connsiteX8" fmla="*/ 14401 w 82118"/>
                <a:gd name="connsiteY8" fmla="*/ 19776 h 91242"/>
                <a:gd name="connsiteX9" fmla="*/ 41318 w 82118"/>
                <a:gd name="connsiteY9" fmla="*/ 7094 h 91242"/>
                <a:gd name="connsiteX10" fmla="*/ 63946 w 82118"/>
                <a:gd name="connsiteY10" fmla="*/ 10835 h 91242"/>
                <a:gd name="connsiteX11" fmla="*/ 77541 w 82118"/>
                <a:gd name="connsiteY11" fmla="*/ 27532 h 91242"/>
                <a:gd name="connsiteX12" fmla="*/ 57650 w 82118"/>
                <a:gd name="connsiteY12" fmla="*/ 34010 h 91242"/>
                <a:gd name="connsiteX13" fmla="*/ 55004 w 82118"/>
                <a:gd name="connsiteY13" fmla="*/ 29174 h 91242"/>
                <a:gd name="connsiteX14" fmla="*/ 49894 w 82118"/>
                <a:gd name="connsiteY14" fmla="*/ 25525 h 91242"/>
                <a:gd name="connsiteX15" fmla="*/ 43507 w 82118"/>
                <a:gd name="connsiteY15" fmla="*/ 24612 h 91242"/>
                <a:gd name="connsiteX16" fmla="*/ 32102 w 82118"/>
                <a:gd name="connsiteY16" fmla="*/ 32094 h 91242"/>
                <a:gd name="connsiteX17" fmla="*/ 30277 w 82118"/>
                <a:gd name="connsiteY17" fmla="*/ 47240 h 91242"/>
                <a:gd name="connsiteX18" fmla="*/ 35569 w 82118"/>
                <a:gd name="connsiteY18" fmla="*/ 64120 h 91242"/>
                <a:gd name="connsiteX19" fmla="*/ 46610 w 82118"/>
                <a:gd name="connsiteY19" fmla="*/ 67770 h 91242"/>
                <a:gd name="connsiteX20" fmla="*/ 56281 w 82118"/>
                <a:gd name="connsiteY20" fmla="*/ 63116 h 91242"/>
                <a:gd name="connsiteX21" fmla="*/ 60022 w 82118"/>
                <a:gd name="connsiteY21" fmla="*/ 51711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2118" h="91242">
                  <a:moveTo>
                    <a:pt x="60022" y="51711"/>
                  </a:moveTo>
                  <a:lnTo>
                    <a:pt x="80734" y="56091"/>
                  </a:lnTo>
                  <a:cubicBezTo>
                    <a:pt x="79913" y="61930"/>
                    <a:pt x="78179" y="66949"/>
                    <a:pt x="75625" y="71054"/>
                  </a:cubicBezTo>
                  <a:cubicBezTo>
                    <a:pt x="73070" y="75160"/>
                    <a:pt x="69694" y="78445"/>
                    <a:pt x="65588" y="80817"/>
                  </a:cubicBezTo>
                  <a:cubicBezTo>
                    <a:pt x="61482" y="83190"/>
                    <a:pt x="56008" y="84650"/>
                    <a:pt x="49347" y="85288"/>
                  </a:cubicBezTo>
                  <a:cubicBezTo>
                    <a:pt x="41226" y="86018"/>
                    <a:pt x="34474" y="85471"/>
                    <a:pt x="29182" y="83555"/>
                  </a:cubicBezTo>
                  <a:cubicBezTo>
                    <a:pt x="23890" y="81639"/>
                    <a:pt x="19055" y="77806"/>
                    <a:pt x="14766" y="72149"/>
                  </a:cubicBezTo>
                  <a:cubicBezTo>
                    <a:pt x="10478" y="66492"/>
                    <a:pt x="7923" y="58919"/>
                    <a:pt x="7102" y="49521"/>
                  </a:cubicBezTo>
                  <a:cubicBezTo>
                    <a:pt x="6007" y="37021"/>
                    <a:pt x="8379" y="27076"/>
                    <a:pt x="14401" y="19776"/>
                  </a:cubicBezTo>
                  <a:cubicBezTo>
                    <a:pt x="20332" y="12477"/>
                    <a:pt x="29365" y="8280"/>
                    <a:pt x="41318" y="7094"/>
                  </a:cubicBezTo>
                  <a:cubicBezTo>
                    <a:pt x="50716" y="6272"/>
                    <a:pt x="58289" y="7459"/>
                    <a:pt x="63946" y="10835"/>
                  </a:cubicBezTo>
                  <a:cubicBezTo>
                    <a:pt x="69694" y="14210"/>
                    <a:pt x="74165" y="19776"/>
                    <a:pt x="77541" y="27532"/>
                  </a:cubicBezTo>
                  <a:lnTo>
                    <a:pt x="57650" y="34010"/>
                  </a:lnTo>
                  <a:cubicBezTo>
                    <a:pt x="56738" y="31729"/>
                    <a:pt x="55825" y="30178"/>
                    <a:pt x="55004" y="29174"/>
                  </a:cubicBezTo>
                  <a:cubicBezTo>
                    <a:pt x="53544" y="27532"/>
                    <a:pt x="51902" y="26254"/>
                    <a:pt x="49894" y="25525"/>
                  </a:cubicBezTo>
                  <a:cubicBezTo>
                    <a:pt x="47978" y="24703"/>
                    <a:pt x="45788" y="24430"/>
                    <a:pt x="43507" y="24612"/>
                  </a:cubicBezTo>
                  <a:cubicBezTo>
                    <a:pt x="38307" y="25068"/>
                    <a:pt x="34474" y="27623"/>
                    <a:pt x="32102" y="32094"/>
                  </a:cubicBezTo>
                  <a:cubicBezTo>
                    <a:pt x="30277" y="35470"/>
                    <a:pt x="29639" y="40488"/>
                    <a:pt x="30277" y="47240"/>
                  </a:cubicBezTo>
                  <a:cubicBezTo>
                    <a:pt x="31007" y="55634"/>
                    <a:pt x="32832" y="61291"/>
                    <a:pt x="35569" y="64120"/>
                  </a:cubicBezTo>
                  <a:cubicBezTo>
                    <a:pt x="38398" y="67040"/>
                    <a:pt x="42048" y="68226"/>
                    <a:pt x="46610" y="67770"/>
                  </a:cubicBezTo>
                  <a:cubicBezTo>
                    <a:pt x="50989" y="67405"/>
                    <a:pt x="54274" y="65762"/>
                    <a:pt x="56281" y="63116"/>
                  </a:cubicBezTo>
                  <a:cubicBezTo>
                    <a:pt x="58106" y="60379"/>
                    <a:pt x="59384" y="56638"/>
                    <a:pt x="60022" y="51711"/>
                  </a:cubicBez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A77E77C-DB1A-4269-AAF8-A4A968529C2B}"/>
                </a:ext>
              </a:extLst>
            </p:cNvPr>
            <p:cNvSpPr/>
            <p:nvPr/>
          </p:nvSpPr>
          <p:spPr>
            <a:xfrm>
              <a:off x="10795600" y="907186"/>
              <a:ext cx="36497" cy="82118"/>
            </a:xfrm>
            <a:custGeom>
              <a:avLst/>
              <a:gdLst>
                <a:gd name="connsiteX0" fmla="*/ 6843 w 36496"/>
                <a:gd name="connsiteY0" fmla="*/ 8212 h 82118"/>
                <a:gd name="connsiteX1" fmla="*/ 30019 w 36496"/>
                <a:gd name="connsiteY1" fmla="*/ 6843 h 82118"/>
                <a:gd name="connsiteX2" fmla="*/ 34398 w 36496"/>
                <a:gd name="connsiteY2" fmla="*/ 82665 h 82118"/>
                <a:gd name="connsiteX3" fmla="*/ 11223 w 36496"/>
                <a:gd name="connsiteY3" fmla="*/ 84034 h 82118"/>
                <a:gd name="connsiteX4" fmla="*/ 6843 w 36496"/>
                <a:gd name="connsiteY4" fmla="*/ 8212 h 8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96" h="82118">
                  <a:moveTo>
                    <a:pt x="6843" y="8212"/>
                  </a:moveTo>
                  <a:lnTo>
                    <a:pt x="30019" y="6843"/>
                  </a:lnTo>
                  <a:lnTo>
                    <a:pt x="34398" y="82665"/>
                  </a:lnTo>
                  <a:lnTo>
                    <a:pt x="11223" y="84034"/>
                  </a:lnTo>
                  <a:lnTo>
                    <a:pt x="6843" y="8212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9A58DD3-A3D5-44E4-8752-B511003597BA}"/>
                </a:ext>
              </a:extLst>
            </p:cNvPr>
            <p:cNvSpPr/>
            <p:nvPr/>
          </p:nvSpPr>
          <p:spPr>
            <a:xfrm>
              <a:off x="10837024" y="904267"/>
              <a:ext cx="72994" cy="91242"/>
            </a:xfrm>
            <a:custGeom>
              <a:avLst/>
              <a:gdLst>
                <a:gd name="connsiteX0" fmla="*/ 6843 w 72993"/>
                <a:gd name="connsiteY0" fmla="*/ 8668 h 91242"/>
                <a:gd name="connsiteX1" fmla="*/ 68797 w 72993"/>
                <a:gd name="connsiteY1" fmla="*/ 6843 h 91242"/>
                <a:gd name="connsiteX2" fmla="*/ 69253 w 72993"/>
                <a:gd name="connsiteY2" fmla="*/ 23084 h 91242"/>
                <a:gd name="connsiteX3" fmla="*/ 30475 w 72993"/>
                <a:gd name="connsiteY3" fmla="*/ 24179 h 91242"/>
                <a:gd name="connsiteX4" fmla="*/ 30840 w 72993"/>
                <a:gd name="connsiteY4" fmla="*/ 36223 h 91242"/>
                <a:gd name="connsiteX5" fmla="*/ 66789 w 72993"/>
                <a:gd name="connsiteY5" fmla="*/ 35128 h 91242"/>
                <a:gd name="connsiteX6" fmla="*/ 67246 w 72993"/>
                <a:gd name="connsiteY6" fmla="*/ 50639 h 91242"/>
                <a:gd name="connsiteX7" fmla="*/ 31296 w 72993"/>
                <a:gd name="connsiteY7" fmla="*/ 51734 h 91242"/>
                <a:gd name="connsiteX8" fmla="*/ 31752 w 72993"/>
                <a:gd name="connsiteY8" fmla="*/ 66698 h 91242"/>
                <a:gd name="connsiteX9" fmla="*/ 71716 w 72993"/>
                <a:gd name="connsiteY9" fmla="*/ 65512 h 91242"/>
                <a:gd name="connsiteX10" fmla="*/ 72173 w 72993"/>
                <a:gd name="connsiteY10" fmla="*/ 82757 h 91242"/>
                <a:gd name="connsiteX11" fmla="*/ 9124 w 72993"/>
                <a:gd name="connsiteY11" fmla="*/ 84582 h 91242"/>
                <a:gd name="connsiteX12" fmla="*/ 6843 w 72993"/>
                <a:gd name="connsiteY12" fmla="*/ 8668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993" h="91242">
                  <a:moveTo>
                    <a:pt x="6843" y="8668"/>
                  </a:moveTo>
                  <a:lnTo>
                    <a:pt x="68797" y="6843"/>
                  </a:lnTo>
                  <a:lnTo>
                    <a:pt x="69253" y="23084"/>
                  </a:lnTo>
                  <a:lnTo>
                    <a:pt x="30475" y="24179"/>
                  </a:lnTo>
                  <a:lnTo>
                    <a:pt x="30840" y="36223"/>
                  </a:lnTo>
                  <a:lnTo>
                    <a:pt x="66789" y="35128"/>
                  </a:lnTo>
                  <a:lnTo>
                    <a:pt x="67246" y="50639"/>
                  </a:lnTo>
                  <a:lnTo>
                    <a:pt x="31296" y="51734"/>
                  </a:lnTo>
                  <a:lnTo>
                    <a:pt x="31752" y="66698"/>
                  </a:lnTo>
                  <a:lnTo>
                    <a:pt x="71716" y="65512"/>
                  </a:lnTo>
                  <a:lnTo>
                    <a:pt x="72173" y="82757"/>
                  </a:lnTo>
                  <a:lnTo>
                    <a:pt x="9124" y="84582"/>
                  </a:lnTo>
                  <a:lnTo>
                    <a:pt x="6843" y="8668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9144030-6742-4928-9A1C-FFCAD76633A8}"/>
                </a:ext>
              </a:extLst>
            </p:cNvPr>
            <p:cNvSpPr/>
            <p:nvPr/>
          </p:nvSpPr>
          <p:spPr>
            <a:xfrm>
              <a:off x="10909105" y="904084"/>
              <a:ext cx="82118" cy="82118"/>
            </a:xfrm>
            <a:custGeom>
              <a:avLst/>
              <a:gdLst>
                <a:gd name="connsiteX0" fmla="*/ 7117 w 82118"/>
                <a:gd name="connsiteY0" fmla="*/ 6843 h 82118"/>
                <a:gd name="connsiteX1" fmla="*/ 77465 w 82118"/>
                <a:gd name="connsiteY1" fmla="*/ 7573 h 82118"/>
                <a:gd name="connsiteX2" fmla="*/ 77282 w 82118"/>
                <a:gd name="connsiteY2" fmla="*/ 26369 h 82118"/>
                <a:gd name="connsiteX3" fmla="*/ 53650 w 82118"/>
                <a:gd name="connsiteY3" fmla="*/ 26095 h 82118"/>
                <a:gd name="connsiteX4" fmla="*/ 53103 w 82118"/>
                <a:gd name="connsiteY4" fmla="*/ 83304 h 82118"/>
                <a:gd name="connsiteX5" fmla="*/ 29927 w 82118"/>
                <a:gd name="connsiteY5" fmla="*/ 83030 h 82118"/>
                <a:gd name="connsiteX6" fmla="*/ 30475 w 82118"/>
                <a:gd name="connsiteY6" fmla="*/ 25822 h 82118"/>
                <a:gd name="connsiteX7" fmla="*/ 6843 w 82118"/>
                <a:gd name="connsiteY7" fmla="*/ 25548 h 82118"/>
                <a:gd name="connsiteX8" fmla="*/ 7117 w 82118"/>
                <a:gd name="connsiteY8" fmla="*/ 6843 h 8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118" h="82118">
                  <a:moveTo>
                    <a:pt x="7117" y="6843"/>
                  </a:moveTo>
                  <a:lnTo>
                    <a:pt x="77465" y="7573"/>
                  </a:lnTo>
                  <a:lnTo>
                    <a:pt x="77282" y="26369"/>
                  </a:lnTo>
                  <a:lnTo>
                    <a:pt x="53650" y="26095"/>
                  </a:lnTo>
                  <a:lnTo>
                    <a:pt x="53103" y="83304"/>
                  </a:lnTo>
                  <a:lnTo>
                    <a:pt x="29927" y="83030"/>
                  </a:lnTo>
                  <a:lnTo>
                    <a:pt x="30475" y="25822"/>
                  </a:lnTo>
                  <a:lnTo>
                    <a:pt x="6843" y="25548"/>
                  </a:lnTo>
                  <a:lnTo>
                    <a:pt x="7117" y="6843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672DFD5-CC2B-4A13-B317-FC1E3389BB21}"/>
                </a:ext>
              </a:extLst>
            </p:cNvPr>
            <p:cNvSpPr/>
            <p:nvPr/>
          </p:nvSpPr>
          <p:spPr>
            <a:xfrm>
              <a:off x="10985019" y="904814"/>
              <a:ext cx="91242" cy="91242"/>
            </a:xfrm>
            <a:custGeom>
              <a:avLst/>
              <a:gdLst>
                <a:gd name="connsiteX0" fmla="*/ 6843 w 91242"/>
                <a:gd name="connsiteY0" fmla="*/ 6843 h 91242"/>
                <a:gd name="connsiteX1" fmla="*/ 32482 w 91242"/>
                <a:gd name="connsiteY1" fmla="*/ 8212 h 91242"/>
                <a:gd name="connsiteX2" fmla="*/ 46260 w 91242"/>
                <a:gd name="connsiteY2" fmla="*/ 34581 h 91242"/>
                <a:gd name="connsiteX3" fmla="*/ 62684 w 91242"/>
                <a:gd name="connsiteY3" fmla="*/ 9763 h 91242"/>
                <a:gd name="connsiteX4" fmla="*/ 88231 w 91242"/>
                <a:gd name="connsiteY4" fmla="*/ 11132 h 91242"/>
                <a:gd name="connsiteX5" fmla="*/ 56844 w 91242"/>
                <a:gd name="connsiteY5" fmla="*/ 53650 h 91242"/>
                <a:gd name="connsiteX6" fmla="*/ 55202 w 91242"/>
                <a:gd name="connsiteY6" fmla="*/ 85403 h 91242"/>
                <a:gd name="connsiteX7" fmla="*/ 32026 w 91242"/>
                <a:gd name="connsiteY7" fmla="*/ 84125 h 91242"/>
                <a:gd name="connsiteX8" fmla="*/ 33668 w 91242"/>
                <a:gd name="connsiteY8" fmla="*/ 52373 h 91242"/>
                <a:gd name="connsiteX9" fmla="*/ 6843 w 91242"/>
                <a:gd name="connsiteY9" fmla="*/ 6843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242" h="91242">
                  <a:moveTo>
                    <a:pt x="6843" y="6843"/>
                  </a:moveTo>
                  <a:lnTo>
                    <a:pt x="32482" y="8212"/>
                  </a:lnTo>
                  <a:lnTo>
                    <a:pt x="46260" y="34581"/>
                  </a:lnTo>
                  <a:lnTo>
                    <a:pt x="62684" y="9763"/>
                  </a:lnTo>
                  <a:lnTo>
                    <a:pt x="88231" y="11132"/>
                  </a:lnTo>
                  <a:lnTo>
                    <a:pt x="56844" y="53650"/>
                  </a:lnTo>
                  <a:lnTo>
                    <a:pt x="55202" y="85403"/>
                  </a:lnTo>
                  <a:lnTo>
                    <a:pt x="32026" y="84125"/>
                  </a:lnTo>
                  <a:lnTo>
                    <a:pt x="33668" y="52373"/>
                  </a:lnTo>
                  <a:lnTo>
                    <a:pt x="6843" y="6843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25D1CA4D-CA6D-4FC5-BB7E-CEB6F67DE770}"/>
                </a:ext>
              </a:extLst>
            </p:cNvPr>
            <p:cNvSpPr/>
            <p:nvPr/>
          </p:nvSpPr>
          <p:spPr>
            <a:xfrm>
              <a:off x="11104378" y="916194"/>
              <a:ext cx="91242" cy="91242"/>
            </a:xfrm>
            <a:custGeom>
              <a:avLst/>
              <a:gdLst>
                <a:gd name="connsiteX0" fmla="*/ 7376 w 91242"/>
                <a:gd name="connsiteY0" fmla="*/ 41449 h 91242"/>
                <a:gd name="connsiteX1" fmla="*/ 21062 w 91242"/>
                <a:gd name="connsiteY1" fmla="*/ 13985 h 91242"/>
                <a:gd name="connsiteX2" fmla="*/ 50534 w 91242"/>
                <a:gd name="connsiteY2" fmla="*/ 7325 h 91242"/>
                <a:gd name="connsiteX3" fmla="*/ 77815 w 91242"/>
                <a:gd name="connsiteY3" fmla="*/ 21102 h 91242"/>
                <a:gd name="connsiteX4" fmla="*/ 84293 w 91242"/>
                <a:gd name="connsiteY4" fmla="*/ 50665 h 91242"/>
                <a:gd name="connsiteX5" fmla="*/ 77176 w 91242"/>
                <a:gd name="connsiteY5" fmla="*/ 71742 h 91242"/>
                <a:gd name="connsiteX6" fmla="*/ 62851 w 91242"/>
                <a:gd name="connsiteY6" fmla="*/ 83238 h 91242"/>
                <a:gd name="connsiteX7" fmla="*/ 41592 w 91242"/>
                <a:gd name="connsiteY7" fmla="*/ 85246 h 91242"/>
                <a:gd name="connsiteX8" fmla="*/ 21336 w 91242"/>
                <a:gd name="connsiteY8" fmla="*/ 78494 h 91242"/>
                <a:gd name="connsiteX9" fmla="*/ 9566 w 91242"/>
                <a:gd name="connsiteY9" fmla="*/ 63895 h 91242"/>
                <a:gd name="connsiteX10" fmla="*/ 7376 w 91242"/>
                <a:gd name="connsiteY10" fmla="*/ 41449 h 91242"/>
                <a:gd name="connsiteX11" fmla="*/ 30278 w 91242"/>
                <a:gd name="connsiteY11" fmla="*/ 44552 h 91242"/>
                <a:gd name="connsiteX12" fmla="*/ 32377 w 91242"/>
                <a:gd name="connsiteY12" fmla="*/ 61523 h 91242"/>
                <a:gd name="connsiteX13" fmla="*/ 43143 w 91242"/>
                <a:gd name="connsiteY13" fmla="*/ 68001 h 91242"/>
                <a:gd name="connsiteX14" fmla="*/ 55187 w 91242"/>
                <a:gd name="connsiteY14" fmla="*/ 64625 h 91242"/>
                <a:gd name="connsiteX15" fmla="*/ 61391 w 91242"/>
                <a:gd name="connsiteY15" fmla="*/ 47654 h 91242"/>
                <a:gd name="connsiteX16" fmla="*/ 59110 w 91242"/>
                <a:gd name="connsiteY16" fmla="*/ 31595 h 91242"/>
                <a:gd name="connsiteX17" fmla="*/ 48253 w 91242"/>
                <a:gd name="connsiteY17" fmla="*/ 25208 h 91242"/>
                <a:gd name="connsiteX18" fmla="*/ 36482 w 91242"/>
                <a:gd name="connsiteY18" fmla="*/ 28767 h 91242"/>
                <a:gd name="connsiteX19" fmla="*/ 30278 w 91242"/>
                <a:gd name="connsiteY19" fmla="*/ 44552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42" h="91242">
                  <a:moveTo>
                    <a:pt x="7376" y="41449"/>
                  </a:moveTo>
                  <a:cubicBezTo>
                    <a:pt x="8927" y="29132"/>
                    <a:pt x="13489" y="20007"/>
                    <a:pt x="21062" y="13985"/>
                  </a:cubicBezTo>
                  <a:cubicBezTo>
                    <a:pt x="28636" y="7963"/>
                    <a:pt x="38490" y="5774"/>
                    <a:pt x="50534" y="7325"/>
                  </a:cubicBezTo>
                  <a:cubicBezTo>
                    <a:pt x="62851" y="8876"/>
                    <a:pt x="71976" y="13529"/>
                    <a:pt x="77815" y="21102"/>
                  </a:cubicBezTo>
                  <a:cubicBezTo>
                    <a:pt x="83655" y="28675"/>
                    <a:pt x="85844" y="38530"/>
                    <a:pt x="84293" y="50665"/>
                  </a:cubicBezTo>
                  <a:cubicBezTo>
                    <a:pt x="83198" y="59515"/>
                    <a:pt x="80826" y="66541"/>
                    <a:pt x="77176" y="71742"/>
                  </a:cubicBezTo>
                  <a:cubicBezTo>
                    <a:pt x="73527" y="77034"/>
                    <a:pt x="68782" y="80866"/>
                    <a:pt x="62851" y="83238"/>
                  </a:cubicBezTo>
                  <a:cubicBezTo>
                    <a:pt x="56921" y="85702"/>
                    <a:pt x="49895" y="86341"/>
                    <a:pt x="41592" y="85246"/>
                  </a:cubicBezTo>
                  <a:cubicBezTo>
                    <a:pt x="33198" y="84151"/>
                    <a:pt x="26446" y="81961"/>
                    <a:pt x="21336" y="78494"/>
                  </a:cubicBezTo>
                  <a:cubicBezTo>
                    <a:pt x="16227" y="75118"/>
                    <a:pt x="12303" y="70191"/>
                    <a:pt x="9566" y="63895"/>
                  </a:cubicBezTo>
                  <a:cubicBezTo>
                    <a:pt x="7011" y="57782"/>
                    <a:pt x="6190" y="50300"/>
                    <a:pt x="7376" y="41449"/>
                  </a:cubicBezTo>
                  <a:close/>
                  <a:moveTo>
                    <a:pt x="30278" y="44552"/>
                  </a:moveTo>
                  <a:cubicBezTo>
                    <a:pt x="29365" y="52125"/>
                    <a:pt x="30004" y="57782"/>
                    <a:pt x="32377" y="61523"/>
                  </a:cubicBezTo>
                  <a:cubicBezTo>
                    <a:pt x="34749" y="65172"/>
                    <a:pt x="38307" y="67362"/>
                    <a:pt x="43143" y="68001"/>
                  </a:cubicBezTo>
                  <a:cubicBezTo>
                    <a:pt x="48070" y="68640"/>
                    <a:pt x="52085" y="67545"/>
                    <a:pt x="55187" y="64625"/>
                  </a:cubicBezTo>
                  <a:cubicBezTo>
                    <a:pt x="58289" y="61705"/>
                    <a:pt x="60388" y="56048"/>
                    <a:pt x="61391" y="47654"/>
                  </a:cubicBezTo>
                  <a:cubicBezTo>
                    <a:pt x="62304" y="40537"/>
                    <a:pt x="61483" y="35154"/>
                    <a:pt x="59110" y="31595"/>
                  </a:cubicBezTo>
                  <a:cubicBezTo>
                    <a:pt x="56738" y="27945"/>
                    <a:pt x="53089" y="25847"/>
                    <a:pt x="48253" y="25208"/>
                  </a:cubicBezTo>
                  <a:cubicBezTo>
                    <a:pt x="43599" y="24570"/>
                    <a:pt x="39676" y="25756"/>
                    <a:pt x="36482" y="28767"/>
                  </a:cubicBezTo>
                  <a:cubicBezTo>
                    <a:pt x="33289" y="31504"/>
                    <a:pt x="31190" y="36796"/>
                    <a:pt x="30278" y="44552"/>
                  </a:cubicBez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1C4C1DA-9B05-42A1-9402-47017522F747}"/>
                </a:ext>
              </a:extLst>
            </p:cNvPr>
            <p:cNvSpPr/>
            <p:nvPr/>
          </p:nvSpPr>
          <p:spPr>
            <a:xfrm>
              <a:off x="11188489" y="925708"/>
              <a:ext cx="82118" cy="91242"/>
            </a:xfrm>
            <a:custGeom>
              <a:avLst/>
              <a:gdLst>
                <a:gd name="connsiteX0" fmla="*/ 20347 w 82118"/>
                <a:gd name="connsiteY0" fmla="*/ 6843 h 91242"/>
                <a:gd name="connsiteX1" fmla="*/ 76643 w 82118"/>
                <a:gd name="connsiteY1" fmla="*/ 17427 h 91242"/>
                <a:gd name="connsiteX2" fmla="*/ 73724 w 82118"/>
                <a:gd name="connsiteY2" fmla="*/ 33486 h 91242"/>
                <a:gd name="connsiteX3" fmla="*/ 40329 w 82118"/>
                <a:gd name="connsiteY3" fmla="*/ 27190 h 91242"/>
                <a:gd name="connsiteX4" fmla="*/ 37957 w 82118"/>
                <a:gd name="connsiteY4" fmla="*/ 40238 h 91242"/>
                <a:gd name="connsiteX5" fmla="*/ 66516 w 82118"/>
                <a:gd name="connsiteY5" fmla="*/ 45621 h 91242"/>
                <a:gd name="connsiteX6" fmla="*/ 63778 w 82118"/>
                <a:gd name="connsiteY6" fmla="*/ 60676 h 91242"/>
                <a:gd name="connsiteX7" fmla="*/ 35220 w 82118"/>
                <a:gd name="connsiteY7" fmla="*/ 55293 h 91242"/>
                <a:gd name="connsiteX8" fmla="*/ 29654 w 82118"/>
                <a:gd name="connsiteY8" fmla="*/ 85859 h 91242"/>
                <a:gd name="connsiteX9" fmla="*/ 6843 w 82118"/>
                <a:gd name="connsiteY9" fmla="*/ 81571 h 91242"/>
                <a:gd name="connsiteX10" fmla="*/ 20347 w 82118"/>
                <a:gd name="connsiteY10" fmla="*/ 6843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118" h="91242">
                  <a:moveTo>
                    <a:pt x="20347" y="6843"/>
                  </a:moveTo>
                  <a:lnTo>
                    <a:pt x="76643" y="17427"/>
                  </a:lnTo>
                  <a:lnTo>
                    <a:pt x="73724" y="33486"/>
                  </a:lnTo>
                  <a:lnTo>
                    <a:pt x="40329" y="27190"/>
                  </a:lnTo>
                  <a:lnTo>
                    <a:pt x="37957" y="40238"/>
                  </a:lnTo>
                  <a:lnTo>
                    <a:pt x="66516" y="45621"/>
                  </a:lnTo>
                  <a:lnTo>
                    <a:pt x="63778" y="60676"/>
                  </a:lnTo>
                  <a:lnTo>
                    <a:pt x="35220" y="55293"/>
                  </a:lnTo>
                  <a:lnTo>
                    <a:pt x="29654" y="85859"/>
                  </a:lnTo>
                  <a:lnTo>
                    <a:pt x="6843" y="81571"/>
                  </a:lnTo>
                  <a:lnTo>
                    <a:pt x="20347" y="6843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21A054F-E875-4F40-A220-A2329FEFF7D7}"/>
                </a:ext>
              </a:extLst>
            </p:cNvPr>
            <p:cNvSpPr/>
            <p:nvPr/>
          </p:nvSpPr>
          <p:spPr>
            <a:xfrm>
              <a:off x="9797683" y="1513217"/>
              <a:ext cx="91242" cy="72994"/>
            </a:xfrm>
            <a:custGeom>
              <a:avLst/>
              <a:gdLst>
                <a:gd name="connsiteX0" fmla="*/ 80567 w 91242"/>
                <a:gd name="connsiteY0" fmla="*/ 6843 h 72993"/>
                <a:gd name="connsiteX1" fmla="*/ 87228 w 91242"/>
                <a:gd name="connsiteY1" fmla="*/ 45256 h 72993"/>
                <a:gd name="connsiteX2" fmla="*/ 84582 w 91242"/>
                <a:gd name="connsiteY2" fmla="*/ 65147 h 72993"/>
                <a:gd name="connsiteX3" fmla="*/ 68888 w 91242"/>
                <a:gd name="connsiteY3" fmla="*/ 74362 h 72993"/>
                <a:gd name="connsiteX4" fmla="*/ 50274 w 91242"/>
                <a:gd name="connsiteY4" fmla="*/ 70621 h 72993"/>
                <a:gd name="connsiteX5" fmla="*/ 40420 w 91242"/>
                <a:gd name="connsiteY5" fmla="*/ 50913 h 72993"/>
                <a:gd name="connsiteX6" fmla="*/ 38231 w 91242"/>
                <a:gd name="connsiteY6" fmla="*/ 38230 h 72993"/>
                <a:gd name="connsiteX7" fmla="*/ 10858 w 91242"/>
                <a:gd name="connsiteY7" fmla="*/ 43066 h 72993"/>
                <a:gd name="connsiteX8" fmla="*/ 6843 w 91242"/>
                <a:gd name="connsiteY8" fmla="*/ 19800 h 72993"/>
                <a:gd name="connsiteX9" fmla="*/ 80567 w 91242"/>
                <a:gd name="connsiteY9" fmla="*/ 6843 h 72993"/>
                <a:gd name="connsiteX10" fmla="*/ 53103 w 91242"/>
                <a:gd name="connsiteY10" fmla="*/ 35676 h 72993"/>
                <a:gd name="connsiteX11" fmla="*/ 54107 w 91242"/>
                <a:gd name="connsiteY11" fmla="*/ 41333 h 72993"/>
                <a:gd name="connsiteX12" fmla="*/ 58030 w 91242"/>
                <a:gd name="connsiteY12" fmla="*/ 50366 h 72993"/>
                <a:gd name="connsiteX13" fmla="*/ 64326 w 91242"/>
                <a:gd name="connsiteY13" fmla="*/ 52008 h 72993"/>
                <a:gd name="connsiteX14" fmla="*/ 69800 w 91242"/>
                <a:gd name="connsiteY14" fmla="*/ 48632 h 72993"/>
                <a:gd name="connsiteX15" fmla="*/ 70713 w 91242"/>
                <a:gd name="connsiteY15" fmla="*/ 39325 h 72993"/>
                <a:gd name="connsiteX16" fmla="*/ 69618 w 91242"/>
                <a:gd name="connsiteY16" fmla="*/ 32756 h 72993"/>
                <a:gd name="connsiteX17" fmla="*/ 53103 w 91242"/>
                <a:gd name="connsiteY17" fmla="*/ 35676 h 7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242" h="72993">
                  <a:moveTo>
                    <a:pt x="80567" y="6843"/>
                  </a:moveTo>
                  <a:lnTo>
                    <a:pt x="87228" y="45256"/>
                  </a:lnTo>
                  <a:cubicBezTo>
                    <a:pt x="88687" y="53650"/>
                    <a:pt x="87775" y="60220"/>
                    <a:pt x="84582" y="65147"/>
                  </a:cubicBezTo>
                  <a:cubicBezTo>
                    <a:pt x="81388" y="69983"/>
                    <a:pt x="76187" y="73085"/>
                    <a:pt x="68888" y="74362"/>
                  </a:cubicBezTo>
                  <a:cubicBezTo>
                    <a:pt x="61406" y="75640"/>
                    <a:pt x="55202" y="74454"/>
                    <a:pt x="50274" y="70621"/>
                  </a:cubicBezTo>
                  <a:cubicBezTo>
                    <a:pt x="45256" y="66789"/>
                    <a:pt x="41971" y="60220"/>
                    <a:pt x="40420" y="50913"/>
                  </a:cubicBezTo>
                  <a:lnTo>
                    <a:pt x="38231" y="38230"/>
                  </a:lnTo>
                  <a:lnTo>
                    <a:pt x="10858" y="43066"/>
                  </a:lnTo>
                  <a:lnTo>
                    <a:pt x="6843" y="19800"/>
                  </a:lnTo>
                  <a:lnTo>
                    <a:pt x="80567" y="6843"/>
                  </a:lnTo>
                  <a:close/>
                  <a:moveTo>
                    <a:pt x="53103" y="35676"/>
                  </a:moveTo>
                  <a:lnTo>
                    <a:pt x="54107" y="41333"/>
                  </a:lnTo>
                  <a:cubicBezTo>
                    <a:pt x="54837" y="45804"/>
                    <a:pt x="56205" y="48815"/>
                    <a:pt x="58030" y="50366"/>
                  </a:cubicBezTo>
                  <a:cubicBezTo>
                    <a:pt x="59855" y="51917"/>
                    <a:pt x="61953" y="52464"/>
                    <a:pt x="64326" y="52008"/>
                  </a:cubicBezTo>
                  <a:cubicBezTo>
                    <a:pt x="66607" y="51643"/>
                    <a:pt x="68432" y="50457"/>
                    <a:pt x="69800" y="48632"/>
                  </a:cubicBezTo>
                  <a:cubicBezTo>
                    <a:pt x="71169" y="46807"/>
                    <a:pt x="71443" y="43705"/>
                    <a:pt x="70713" y="39325"/>
                  </a:cubicBezTo>
                  <a:lnTo>
                    <a:pt x="69618" y="32756"/>
                  </a:lnTo>
                  <a:lnTo>
                    <a:pt x="53103" y="35676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C3591EB1-565D-45A2-8708-2E3D8C7C2231}"/>
                </a:ext>
              </a:extLst>
            </p:cNvPr>
            <p:cNvSpPr/>
            <p:nvPr/>
          </p:nvSpPr>
          <p:spPr>
            <a:xfrm>
              <a:off x="9814289" y="1583474"/>
              <a:ext cx="100366" cy="91242"/>
            </a:xfrm>
            <a:custGeom>
              <a:avLst/>
              <a:gdLst>
                <a:gd name="connsiteX0" fmla="*/ 77008 w 100366"/>
                <a:gd name="connsiteY0" fmla="*/ 6843 h 91242"/>
                <a:gd name="connsiteX1" fmla="*/ 98450 w 100366"/>
                <a:gd name="connsiteY1" fmla="*/ 65877 h 91242"/>
                <a:gd name="connsiteX2" fmla="*/ 83487 w 100366"/>
                <a:gd name="connsiteY2" fmla="*/ 71534 h 91242"/>
                <a:gd name="connsiteX3" fmla="*/ 70074 w 100366"/>
                <a:gd name="connsiteY3" fmla="*/ 34581 h 91242"/>
                <a:gd name="connsiteX4" fmla="*/ 58943 w 100366"/>
                <a:gd name="connsiteY4" fmla="*/ 38778 h 91242"/>
                <a:gd name="connsiteX5" fmla="*/ 71443 w 100366"/>
                <a:gd name="connsiteY5" fmla="*/ 73085 h 91242"/>
                <a:gd name="connsiteX6" fmla="*/ 57118 w 100366"/>
                <a:gd name="connsiteY6" fmla="*/ 78468 h 91242"/>
                <a:gd name="connsiteX7" fmla="*/ 44617 w 100366"/>
                <a:gd name="connsiteY7" fmla="*/ 44161 h 91242"/>
                <a:gd name="connsiteX8" fmla="*/ 30749 w 100366"/>
                <a:gd name="connsiteY8" fmla="*/ 49362 h 91242"/>
                <a:gd name="connsiteX9" fmla="*/ 44617 w 100366"/>
                <a:gd name="connsiteY9" fmla="*/ 87410 h 91242"/>
                <a:gd name="connsiteX10" fmla="*/ 28741 w 100366"/>
                <a:gd name="connsiteY10" fmla="*/ 93341 h 91242"/>
                <a:gd name="connsiteX11" fmla="*/ 6843 w 100366"/>
                <a:gd name="connsiteY11" fmla="*/ 33212 h 91242"/>
                <a:gd name="connsiteX12" fmla="*/ 77008 w 100366"/>
                <a:gd name="connsiteY12" fmla="*/ 6843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6" h="91242">
                  <a:moveTo>
                    <a:pt x="77008" y="6843"/>
                  </a:moveTo>
                  <a:lnTo>
                    <a:pt x="98450" y="65877"/>
                  </a:lnTo>
                  <a:lnTo>
                    <a:pt x="83487" y="71534"/>
                  </a:lnTo>
                  <a:lnTo>
                    <a:pt x="70074" y="34581"/>
                  </a:lnTo>
                  <a:lnTo>
                    <a:pt x="58943" y="38778"/>
                  </a:lnTo>
                  <a:lnTo>
                    <a:pt x="71443" y="73085"/>
                  </a:lnTo>
                  <a:lnTo>
                    <a:pt x="57118" y="78468"/>
                  </a:lnTo>
                  <a:lnTo>
                    <a:pt x="44617" y="44161"/>
                  </a:lnTo>
                  <a:lnTo>
                    <a:pt x="30749" y="49362"/>
                  </a:lnTo>
                  <a:lnTo>
                    <a:pt x="44617" y="87410"/>
                  </a:lnTo>
                  <a:lnTo>
                    <a:pt x="28741" y="93341"/>
                  </a:lnTo>
                  <a:lnTo>
                    <a:pt x="6843" y="33212"/>
                  </a:lnTo>
                  <a:lnTo>
                    <a:pt x="77008" y="6843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B455714-6DC4-477C-988F-EB82F4150F8C}"/>
                </a:ext>
              </a:extLst>
            </p:cNvPr>
            <p:cNvSpPr/>
            <p:nvPr/>
          </p:nvSpPr>
          <p:spPr>
            <a:xfrm>
              <a:off x="9854253" y="1645792"/>
              <a:ext cx="100366" cy="91242"/>
            </a:xfrm>
            <a:custGeom>
              <a:avLst/>
              <a:gdLst>
                <a:gd name="connsiteX0" fmla="*/ 59855 w 100366"/>
                <a:gd name="connsiteY0" fmla="*/ 6843 h 91242"/>
                <a:gd name="connsiteX1" fmla="*/ 95074 w 100366"/>
                <a:gd name="connsiteY1" fmla="*/ 68614 h 91242"/>
                <a:gd name="connsiteX2" fmla="*/ 79107 w 100366"/>
                <a:gd name="connsiteY2" fmla="*/ 78012 h 91242"/>
                <a:gd name="connsiteX3" fmla="*/ 67246 w 100366"/>
                <a:gd name="connsiteY3" fmla="*/ 57300 h 91242"/>
                <a:gd name="connsiteX4" fmla="*/ 18431 w 100366"/>
                <a:gd name="connsiteY4" fmla="*/ 85950 h 91242"/>
                <a:gd name="connsiteX5" fmla="*/ 6843 w 100366"/>
                <a:gd name="connsiteY5" fmla="*/ 65603 h 91242"/>
                <a:gd name="connsiteX6" fmla="*/ 55658 w 100366"/>
                <a:gd name="connsiteY6" fmla="*/ 36953 h 91242"/>
                <a:gd name="connsiteX7" fmla="*/ 43796 w 100366"/>
                <a:gd name="connsiteY7" fmla="*/ 16241 h 91242"/>
                <a:gd name="connsiteX8" fmla="*/ 59855 w 100366"/>
                <a:gd name="connsiteY8" fmla="*/ 6843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66" h="91242">
                  <a:moveTo>
                    <a:pt x="59855" y="6843"/>
                  </a:moveTo>
                  <a:lnTo>
                    <a:pt x="95074" y="68614"/>
                  </a:lnTo>
                  <a:lnTo>
                    <a:pt x="79107" y="78012"/>
                  </a:lnTo>
                  <a:lnTo>
                    <a:pt x="67246" y="57300"/>
                  </a:lnTo>
                  <a:lnTo>
                    <a:pt x="18431" y="85950"/>
                  </a:lnTo>
                  <a:lnTo>
                    <a:pt x="6843" y="65603"/>
                  </a:lnTo>
                  <a:lnTo>
                    <a:pt x="55658" y="36953"/>
                  </a:lnTo>
                  <a:lnTo>
                    <a:pt x="43796" y="16241"/>
                  </a:lnTo>
                  <a:lnTo>
                    <a:pt x="59855" y="6843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0A08EF3-C542-458D-839C-D109E2418CD7}"/>
                </a:ext>
              </a:extLst>
            </p:cNvPr>
            <p:cNvSpPr/>
            <p:nvPr/>
          </p:nvSpPr>
          <p:spPr>
            <a:xfrm>
              <a:off x="9888287" y="1712673"/>
              <a:ext cx="100366" cy="118615"/>
            </a:xfrm>
            <a:custGeom>
              <a:avLst/>
              <a:gdLst>
                <a:gd name="connsiteX0" fmla="*/ 6843 w 100366"/>
                <a:gd name="connsiteY0" fmla="*/ 54745 h 118614"/>
                <a:gd name="connsiteX1" fmla="*/ 64964 w 100366"/>
                <a:gd name="connsiteY1" fmla="*/ 6843 h 118614"/>
                <a:gd name="connsiteX2" fmla="*/ 89235 w 100366"/>
                <a:gd name="connsiteY2" fmla="*/ 37227 h 118614"/>
                <a:gd name="connsiteX3" fmla="*/ 98177 w 100366"/>
                <a:gd name="connsiteY3" fmla="*/ 51369 h 118614"/>
                <a:gd name="connsiteX4" fmla="*/ 98633 w 100366"/>
                <a:gd name="connsiteY4" fmla="*/ 62957 h 118614"/>
                <a:gd name="connsiteX5" fmla="*/ 91425 w 100366"/>
                <a:gd name="connsiteY5" fmla="*/ 73450 h 118614"/>
                <a:gd name="connsiteX6" fmla="*/ 81388 w 100366"/>
                <a:gd name="connsiteY6" fmla="*/ 78195 h 118614"/>
                <a:gd name="connsiteX7" fmla="*/ 71078 w 100366"/>
                <a:gd name="connsiteY7" fmla="*/ 77100 h 118614"/>
                <a:gd name="connsiteX8" fmla="*/ 63687 w 100366"/>
                <a:gd name="connsiteY8" fmla="*/ 72629 h 118614"/>
                <a:gd name="connsiteX9" fmla="*/ 65329 w 100366"/>
                <a:gd name="connsiteY9" fmla="*/ 79107 h 118614"/>
                <a:gd name="connsiteX10" fmla="*/ 64600 w 100366"/>
                <a:gd name="connsiteY10" fmla="*/ 84582 h 118614"/>
                <a:gd name="connsiteX11" fmla="*/ 63048 w 100366"/>
                <a:gd name="connsiteY11" fmla="*/ 90147 h 118614"/>
                <a:gd name="connsiteX12" fmla="*/ 53285 w 100366"/>
                <a:gd name="connsiteY12" fmla="*/ 112867 h 118614"/>
                <a:gd name="connsiteX13" fmla="*/ 36771 w 100366"/>
                <a:gd name="connsiteY13" fmla="*/ 92246 h 118614"/>
                <a:gd name="connsiteX14" fmla="*/ 46716 w 100366"/>
                <a:gd name="connsiteY14" fmla="*/ 67884 h 118614"/>
                <a:gd name="connsiteX15" fmla="*/ 48541 w 100366"/>
                <a:gd name="connsiteY15" fmla="*/ 60859 h 118614"/>
                <a:gd name="connsiteX16" fmla="*/ 46351 w 100366"/>
                <a:gd name="connsiteY16" fmla="*/ 55293 h 118614"/>
                <a:gd name="connsiteX17" fmla="*/ 45074 w 100366"/>
                <a:gd name="connsiteY17" fmla="*/ 53650 h 118614"/>
                <a:gd name="connsiteX18" fmla="*/ 21442 w 100366"/>
                <a:gd name="connsiteY18" fmla="*/ 73085 h 118614"/>
                <a:gd name="connsiteX19" fmla="*/ 6843 w 100366"/>
                <a:gd name="connsiteY19" fmla="*/ 54745 h 118614"/>
                <a:gd name="connsiteX20" fmla="*/ 56114 w 100366"/>
                <a:gd name="connsiteY20" fmla="*/ 44618 h 118614"/>
                <a:gd name="connsiteX21" fmla="*/ 62227 w 100366"/>
                <a:gd name="connsiteY21" fmla="*/ 52282 h 118614"/>
                <a:gd name="connsiteX22" fmla="*/ 66881 w 100366"/>
                <a:gd name="connsiteY22" fmla="*/ 56479 h 118614"/>
                <a:gd name="connsiteX23" fmla="*/ 71078 w 100366"/>
                <a:gd name="connsiteY23" fmla="*/ 57939 h 118614"/>
                <a:gd name="connsiteX24" fmla="*/ 75366 w 100366"/>
                <a:gd name="connsiteY24" fmla="*/ 56297 h 118614"/>
                <a:gd name="connsiteX25" fmla="*/ 78195 w 100366"/>
                <a:gd name="connsiteY25" fmla="*/ 50913 h 118614"/>
                <a:gd name="connsiteX26" fmla="*/ 74271 w 100366"/>
                <a:gd name="connsiteY26" fmla="*/ 42884 h 118614"/>
                <a:gd name="connsiteX27" fmla="*/ 67884 w 100366"/>
                <a:gd name="connsiteY27" fmla="*/ 34855 h 118614"/>
                <a:gd name="connsiteX28" fmla="*/ 56114 w 100366"/>
                <a:gd name="connsiteY28" fmla="*/ 44618 h 118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0366" h="118614">
                  <a:moveTo>
                    <a:pt x="6843" y="54745"/>
                  </a:moveTo>
                  <a:lnTo>
                    <a:pt x="64964" y="6843"/>
                  </a:lnTo>
                  <a:lnTo>
                    <a:pt x="89235" y="37227"/>
                  </a:lnTo>
                  <a:cubicBezTo>
                    <a:pt x="93706" y="42884"/>
                    <a:pt x="96717" y="47537"/>
                    <a:pt x="98177" y="51369"/>
                  </a:cubicBezTo>
                  <a:cubicBezTo>
                    <a:pt x="99637" y="55110"/>
                    <a:pt x="99728" y="58943"/>
                    <a:pt x="98633" y="62957"/>
                  </a:cubicBezTo>
                  <a:cubicBezTo>
                    <a:pt x="97538" y="66881"/>
                    <a:pt x="95074" y="70439"/>
                    <a:pt x="91425" y="73450"/>
                  </a:cubicBezTo>
                  <a:cubicBezTo>
                    <a:pt x="88231" y="76096"/>
                    <a:pt x="84855" y="77738"/>
                    <a:pt x="81388" y="78195"/>
                  </a:cubicBezTo>
                  <a:cubicBezTo>
                    <a:pt x="77921" y="78742"/>
                    <a:pt x="74454" y="78377"/>
                    <a:pt x="71078" y="77100"/>
                  </a:cubicBezTo>
                  <a:cubicBezTo>
                    <a:pt x="68888" y="76279"/>
                    <a:pt x="66424" y="74819"/>
                    <a:pt x="63687" y="72629"/>
                  </a:cubicBezTo>
                  <a:cubicBezTo>
                    <a:pt x="64691" y="75366"/>
                    <a:pt x="65238" y="77556"/>
                    <a:pt x="65329" y="79107"/>
                  </a:cubicBezTo>
                  <a:cubicBezTo>
                    <a:pt x="65421" y="80202"/>
                    <a:pt x="65147" y="82027"/>
                    <a:pt x="64600" y="84582"/>
                  </a:cubicBezTo>
                  <a:cubicBezTo>
                    <a:pt x="64052" y="87136"/>
                    <a:pt x="63505" y="88961"/>
                    <a:pt x="63048" y="90147"/>
                  </a:cubicBezTo>
                  <a:lnTo>
                    <a:pt x="53285" y="112867"/>
                  </a:lnTo>
                  <a:lnTo>
                    <a:pt x="36771" y="92246"/>
                  </a:lnTo>
                  <a:lnTo>
                    <a:pt x="46716" y="67884"/>
                  </a:lnTo>
                  <a:cubicBezTo>
                    <a:pt x="47993" y="64782"/>
                    <a:pt x="48632" y="62410"/>
                    <a:pt x="48541" y="60859"/>
                  </a:cubicBezTo>
                  <a:cubicBezTo>
                    <a:pt x="48358" y="58760"/>
                    <a:pt x="47628" y="56935"/>
                    <a:pt x="46351" y="55293"/>
                  </a:cubicBezTo>
                  <a:lnTo>
                    <a:pt x="45074" y="53650"/>
                  </a:lnTo>
                  <a:lnTo>
                    <a:pt x="21442" y="73085"/>
                  </a:lnTo>
                  <a:lnTo>
                    <a:pt x="6843" y="54745"/>
                  </a:lnTo>
                  <a:close/>
                  <a:moveTo>
                    <a:pt x="56114" y="44618"/>
                  </a:moveTo>
                  <a:lnTo>
                    <a:pt x="62227" y="52282"/>
                  </a:lnTo>
                  <a:cubicBezTo>
                    <a:pt x="62866" y="53103"/>
                    <a:pt x="64417" y="54472"/>
                    <a:pt x="66881" y="56479"/>
                  </a:cubicBezTo>
                  <a:cubicBezTo>
                    <a:pt x="68067" y="57483"/>
                    <a:pt x="69435" y="57939"/>
                    <a:pt x="71078" y="57939"/>
                  </a:cubicBezTo>
                  <a:cubicBezTo>
                    <a:pt x="72629" y="57939"/>
                    <a:pt x="74089" y="57391"/>
                    <a:pt x="75366" y="56297"/>
                  </a:cubicBezTo>
                  <a:cubicBezTo>
                    <a:pt x="77282" y="54745"/>
                    <a:pt x="78195" y="52921"/>
                    <a:pt x="78195" y="50913"/>
                  </a:cubicBezTo>
                  <a:cubicBezTo>
                    <a:pt x="78195" y="48906"/>
                    <a:pt x="76917" y="46169"/>
                    <a:pt x="74271" y="42884"/>
                  </a:cubicBezTo>
                  <a:lnTo>
                    <a:pt x="67884" y="34855"/>
                  </a:lnTo>
                  <a:lnTo>
                    <a:pt x="56114" y="44618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A58E5F13-A625-4EC0-80C6-F8C848A5A091}"/>
                </a:ext>
              </a:extLst>
            </p:cNvPr>
            <p:cNvSpPr/>
            <p:nvPr/>
          </p:nvSpPr>
          <p:spPr>
            <a:xfrm>
              <a:off x="9954656" y="1783272"/>
              <a:ext cx="91242" cy="91242"/>
            </a:xfrm>
            <a:custGeom>
              <a:avLst/>
              <a:gdLst>
                <a:gd name="connsiteX0" fmla="*/ 18851 w 91242"/>
                <a:gd name="connsiteY0" fmla="*/ 21008 h 91242"/>
                <a:gd name="connsiteX1" fmla="*/ 45767 w 91242"/>
                <a:gd name="connsiteY1" fmla="*/ 6866 h 91242"/>
                <a:gd name="connsiteX2" fmla="*/ 73505 w 91242"/>
                <a:gd name="connsiteY2" fmla="*/ 19001 h 91242"/>
                <a:gd name="connsiteX3" fmla="*/ 87739 w 91242"/>
                <a:gd name="connsiteY3" fmla="*/ 46373 h 91242"/>
                <a:gd name="connsiteX4" fmla="*/ 75968 w 91242"/>
                <a:gd name="connsiteY4" fmla="*/ 74202 h 91242"/>
                <a:gd name="connsiteX5" fmla="*/ 58085 w 91242"/>
                <a:gd name="connsiteY5" fmla="*/ 87159 h 91242"/>
                <a:gd name="connsiteX6" fmla="*/ 39836 w 91242"/>
                <a:gd name="connsiteY6" fmla="*/ 87980 h 91242"/>
                <a:gd name="connsiteX7" fmla="*/ 21405 w 91242"/>
                <a:gd name="connsiteY7" fmla="*/ 77031 h 91242"/>
                <a:gd name="connsiteX8" fmla="*/ 8814 w 91242"/>
                <a:gd name="connsiteY8" fmla="*/ 59512 h 91242"/>
                <a:gd name="connsiteX9" fmla="*/ 7719 w 91242"/>
                <a:gd name="connsiteY9" fmla="*/ 40716 h 91242"/>
                <a:gd name="connsiteX10" fmla="*/ 18851 w 91242"/>
                <a:gd name="connsiteY10" fmla="*/ 21008 h 91242"/>
                <a:gd name="connsiteX11" fmla="*/ 35730 w 91242"/>
                <a:gd name="connsiteY11" fmla="*/ 37158 h 91242"/>
                <a:gd name="connsiteX12" fmla="*/ 27701 w 91242"/>
                <a:gd name="connsiteY12" fmla="*/ 52122 h 91242"/>
                <a:gd name="connsiteX13" fmla="*/ 32719 w 91242"/>
                <a:gd name="connsiteY13" fmla="*/ 63709 h 91242"/>
                <a:gd name="connsiteX14" fmla="*/ 44490 w 91242"/>
                <a:gd name="connsiteY14" fmla="*/ 68089 h 91242"/>
                <a:gd name="connsiteX15" fmla="*/ 59362 w 91242"/>
                <a:gd name="connsiteY15" fmla="*/ 57961 h 91242"/>
                <a:gd name="connsiteX16" fmla="*/ 66753 w 91242"/>
                <a:gd name="connsiteY16" fmla="*/ 43545 h 91242"/>
                <a:gd name="connsiteX17" fmla="*/ 61643 w 91242"/>
                <a:gd name="connsiteY17" fmla="*/ 31957 h 91242"/>
                <a:gd name="connsiteX18" fmla="*/ 50056 w 91242"/>
                <a:gd name="connsiteY18" fmla="*/ 27851 h 91242"/>
                <a:gd name="connsiteX19" fmla="*/ 35730 w 91242"/>
                <a:gd name="connsiteY19" fmla="*/ 37158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42" h="91242">
                  <a:moveTo>
                    <a:pt x="18851" y="21008"/>
                  </a:moveTo>
                  <a:cubicBezTo>
                    <a:pt x="27154" y="11975"/>
                    <a:pt x="36187" y="7231"/>
                    <a:pt x="45767" y="6866"/>
                  </a:cubicBezTo>
                  <a:cubicBezTo>
                    <a:pt x="55348" y="6501"/>
                    <a:pt x="64654" y="10606"/>
                    <a:pt x="73505" y="19001"/>
                  </a:cubicBezTo>
                  <a:cubicBezTo>
                    <a:pt x="82629" y="27669"/>
                    <a:pt x="87374" y="36793"/>
                    <a:pt x="87739" y="46373"/>
                  </a:cubicBezTo>
                  <a:cubicBezTo>
                    <a:pt x="88104" y="56045"/>
                    <a:pt x="84180" y="65261"/>
                    <a:pt x="75968" y="74202"/>
                  </a:cubicBezTo>
                  <a:cubicBezTo>
                    <a:pt x="70038" y="80680"/>
                    <a:pt x="64016" y="84969"/>
                    <a:pt x="58085" y="87159"/>
                  </a:cubicBezTo>
                  <a:cubicBezTo>
                    <a:pt x="52154" y="89257"/>
                    <a:pt x="46041" y="89531"/>
                    <a:pt x="39836" y="87980"/>
                  </a:cubicBezTo>
                  <a:cubicBezTo>
                    <a:pt x="33632" y="86429"/>
                    <a:pt x="27519" y="82779"/>
                    <a:pt x="21405" y="77031"/>
                  </a:cubicBezTo>
                  <a:cubicBezTo>
                    <a:pt x="15201" y="71191"/>
                    <a:pt x="11004" y="65352"/>
                    <a:pt x="8814" y="59512"/>
                  </a:cubicBezTo>
                  <a:cubicBezTo>
                    <a:pt x="6624" y="53673"/>
                    <a:pt x="6259" y="47377"/>
                    <a:pt x="7719" y="40716"/>
                  </a:cubicBezTo>
                  <a:cubicBezTo>
                    <a:pt x="9179" y="34147"/>
                    <a:pt x="12920" y="27577"/>
                    <a:pt x="18851" y="21008"/>
                  </a:cubicBezTo>
                  <a:close/>
                  <a:moveTo>
                    <a:pt x="35730" y="37158"/>
                  </a:moveTo>
                  <a:cubicBezTo>
                    <a:pt x="30530" y="42724"/>
                    <a:pt x="27884" y="47742"/>
                    <a:pt x="27701" y="52122"/>
                  </a:cubicBezTo>
                  <a:cubicBezTo>
                    <a:pt x="27519" y="56501"/>
                    <a:pt x="29161" y="60425"/>
                    <a:pt x="32719" y="63709"/>
                  </a:cubicBezTo>
                  <a:cubicBezTo>
                    <a:pt x="36369" y="67177"/>
                    <a:pt x="40293" y="68637"/>
                    <a:pt x="44490" y="68089"/>
                  </a:cubicBezTo>
                  <a:cubicBezTo>
                    <a:pt x="48687" y="67542"/>
                    <a:pt x="53614" y="64166"/>
                    <a:pt x="59362" y="57961"/>
                  </a:cubicBezTo>
                  <a:cubicBezTo>
                    <a:pt x="64198" y="52760"/>
                    <a:pt x="66662" y="47925"/>
                    <a:pt x="66753" y="43545"/>
                  </a:cubicBezTo>
                  <a:cubicBezTo>
                    <a:pt x="66935" y="39165"/>
                    <a:pt x="65202" y="35242"/>
                    <a:pt x="61643" y="31957"/>
                  </a:cubicBezTo>
                  <a:cubicBezTo>
                    <a:pt x="58267" y="28764"/>
                    <a:pt x="54344" y="27395"/>
                    <a:pt x="50056" y="27851"/>
                  </a:cubicBezTo>
                  <a:cubicBezTo>
                    <a:pt x="45676" y="28399"/>
                    <a:pt x="40931" y="31501"/>
                    <a:pt x="35730" y="37158"/>
                  </a:cubicBez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7D76BC78-8E53-40EA-A88C-623D261F1983}"/>
                </a:ext>
              </a:extLst>
            </p:cNvPr>
            <p:cNvSpPr/>
            <p:nvPr/>
          </p:nvSpPr>
          <p:spPr>
            <a:xfrm>
              <a:off x="10011737" y="1828824"/>
              <a:ext cx="100366" cy="82118"/>
            </a:xfrm>
            <a:custGeom>
              <a:avLst/>
              <a:gdLst>
                <a:gd name="connsiteX0" fmla="*/ 51461 w 100366"/>
                <a:gd name="connsiteY0" fmla="*/ 6843 h 82118"/>
                <a:gd name="connsiteX1" fmla="*/ 82392 w 100366"/>
                <a:gd name="connsiteY1" fmla="*/ 30110 h 82118"/>
                <a:gd name="connsiteX2" fmla="*/ 93980 w 100366"/>
                <a:gd name="connsiteY2" fmla="*/ 46351 h 82118"/>
                <a:gd name="connsiteX3" fmla="*/ 88870 w 100366"/>
                <a:gd name="connsiteY3" fmla="*/ 63961 h 82118"/>
                <a:gd name="connsiteX4" fmla="*/ 72811 w 100366"/>
                <a:gd name="connsiteY4" fmla="*/ 74271 h 82118"/>
                <a:gd name="connsiteX5" fmla="*/ 52282 w 100366"/>
                <a:gd name="connsiteY5" fmla="*/ 66881 h 82118"/>
                <a:gd name="connsiteX6" fmla="*/ 42063 w 100366"/>
                <a:gd name="connsiteY6" fmla="*/ 59216 h 82118"/>
                <a:gd name="connsiteX7" fmla="*/ 25548 w 100366"/>
                <a:gd name="connsiteY7" fmla="*/ 81844 h 82118"/>
                <a:gd name="connsiteX8" fmla="*/ 6843 w 100366"/>
                <a:gd name="connsiteY8" fmla="*/ 67793 h 82118"/>
                <a:gd name="connsiteX9" fmla="*/ 51461 w 100366"/>
                <a:gd name="connsiteY9" fmla="*/ 6843 h 82118"/>
                <a:gd name="connsiteX10" fmla="*/ 51187 w 100366"/>
                <a:gd name="connsiteY10" fmla="*/ 46899 h 82118"/>
                <a:gd name="connsiteX11" fmla="*/ 55749 w 100366"/>
                <a:gd name="connsiteY11" fmla="*/ 50366 h 82118"/>
                <a:gd name="connsiteX12" fmla="*/ 64691 w 100366"/>
                <a:gd name="connsiteY12" fmla="*/ 54107 h 82118"/>
                <a:gd name="connsiteX13" fmla="*/ 70439 w 100366"/>
                <a:gd name="connsiteY13" fmla="*/ 50913 h 82118"/>
                <a:gd name="connsiteX14" fmla="*/ 72081 w 100366"/>
                <a:gd name="connsiteY14" fmla="*/ 44617 h 82118"/>
                <a:gd name="connsiteX15" fmla="*/ 66424 w 100366"/>
                <a:gd name="connsiteY15" fmla="*/ 37318 h 82118"/>
                <a:gd name="connsiteX16" fmla="*/ 61132 w 100366"/>
                <a:gd name="connsiteY16" fmla="*/ 33303 h 82118"/>
                <a:gd name="connsiteX17" fmla="*/ 51187 w 100366"/>
                <a:gd name="connsiteY17" fmla="*/ 46899 h 8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366" h="82118">
                  <a:moveTo>
                    <a:pt x="51461" y="6843"/>
                  </a:moveTo>
                  <a:lnTo>
                    <a:pt x="82392" y="30110"/>
                  </a:lnTo>
                  <a:cubicBezTo>
                    <a:pt x="89144" y="35128"/>
                    <a:pt x="92976" y="40603"/>
                    <a:pt x="93980" y="46351"/>
                  </a:cubicBezTo>
                  <a:cubicBezTo>
                    <a:pt x="94983" y="52099"/>
                    <a:pt x="93250" y="58030"/>
                    <a:pt x="88870" y="63961"/>
                  </a:cubicBezTo>
                  <a:cubicBezTo>
                    <a:pt x="84399" y="70165"/>
                    <a:pt x="79016" y="73541"/>
                    <a:pt x="72811" y="74271"/>
                  </a:cubicBezTo>
                  <a:cubicBezTo>
                    <a:pt x="66607" y="75001"/>
                    <a:pt x="59764" y="72538"/>
                    <a:pt x="52282" y="66881"/>
                  </a:cubicBezTo>
                  <a:lnTo>
                    <a:pt x="42063" y="59216"/>
                  </a:lnTo>
                  <a:lnTo>
                    <a:pt x="25548" y="81844"/>
                  </a:lnTo>
                  <a:lnTo>
                    <a:pt x="6843" y="67793"/>
                  </a:lnTo>
                  <a:lnTo>
                    <a:pt x="51461" y="6843"/>
                  </a:lnTo>
                  <a:close/>
                  <a:moveTo>
                    <a:pt x="51187" y="46899"/>
                  </a:moveTo>
                  <a:lnTo>
                    <a:pt x="55749" y="50366"/>
                  </a:lnTo>
                  <a:cubicBezTo>
                    <a:pt x="59307" y="53103"/>
                    <a:pt x="62318" y="54289"/>
                    <a:pt x="64691" y="54107"/>
                  </a:cubicBezTo>
                  <a:cubicBezTo>
                    <a:pt x="67063" y="53924"/>
                    <a:pt x="68979" y="52829"/>
                    <a:pt x="70439" y="50913"/>
                  </a:cubicBezTo>
                  <a:cubicBezTo>
                    <a:pt x="71808" y="48997"/>
                    <a:pt x="72355" y="46899"/>
                    <a:pt x="72081" y="44617"/>
                  </a:cubicBezTo>
                  <a:cubicBezTo>
                    <a:pt x="71808" y="42336"/>
                    <a:pt x="69892" y="39873"/>
                    <a:pt x="66424" y="37318"/>
                  </a:cubicBezTo>
                  <a:lnTo>
                    <a:pt x="61132" y="33303"/>
                  </a:lnTo>
                  <a:lnTo>
                    <a:pt x="51187" y="46899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BD74A80-10B4-4FFF-AE2E-33602DB1A7E5}"/>
                </a:ext>
              </a:extLst>
            </p:cNvPr>
            <p:cNvSpPr/>
            <p:nvPr/>
          </p:nvSpPr>
          <p:spPr>
            <a:xfrm>
              <a:off x="10076611" y="1872529"/>
              <a:ext cx="109491" cy="109491"/>
            </a:xfrm>
            <a:custGeom>
              <a:avLst/>
              <a:gdLst>
                <a:gd name="connsiteX0" fmla="*/ 45530 w 109490"/>
                <a:gd name="connsiteY0" fmla="*/ 6843 h 109490"/>
                <a:gd name="connsiteX1" fmla="*/ 65329 w 109490"/>
                <a:gd name="connsiteY1" fmla="*/ 18978 h 109490"/>
                <a:gd name="connsiteX2" fmla="*/ 51826 w 109490"/>
                <a:gd name="connsiteY2" fmla="*/ 41698 h 109490"/>
                <a:gd name="connsiteX3" fmla="*/ 73450 w 109490"/>
                <a:gd name="connsiteY3" fmla="*/ 54928 h 109490"/>
                <a:gd name="connsiteX4" fmla="*/ 86954 w 109490"/>
                <a:gd name="connsiteY4" fmla="*/ 32209 h 109490"/>
                <a:gd name="connsiteX5" fmla="*/ 106845 w 109490"/>
                <a:gd name="connsiteY5" fmla="*/ 44435 h 109490"/>
                <a:gd name="connsiteX6" fmla="*/ 68158 w 109490"/>
                <a:gd name="connsiteY6" fmla="*/ 109491 h 109490"/>
                <a:gd name="connsiteX7" fmla="*/ 48267 w 109490"/>
                <a:gd name="connsiteY7" fmla="*/ 97264 h 109490"/>
                <a:gd name="connsiteX8" fmla="*/ 63961 w 109490"/>
                <a:gd name="connsiteY8" fmla="*/ 70986 h 109490"/>
                <a:gd name="connsiteX9" fmla="*/ 42336 w 109490"/>
                <a:gd name="connsiteY9" fmla="*/ 57756 h 109490"/>
                <a:gd name="connsiteX10" fmla="*/ 26643 w 109490"/>
                <a:gd name="connsiteY10" fmla="*/ 84034 h 109490"/>
                <a:gd name="connsiteX11" fmla="*/ 6843 w 109490"/>
                <a:gd name="connsiteY11" fmla="*/ 71899 h 109490"/>
                <a:gd name="connsiteX12" fmla="*/ 45530 w 109490"/>
                <a:gd name="connsiteY12" fmla="*/ 6843 h 10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90" h="109490">
                  <a:moveTo>
                    <a:pt x="45530" y="6843"/>
                  </a:moveTo>
                  <a:lnTo>
                    <a:pt x="65329" y="18978"/>
                  </a:lnTo>
                  <a:lnTo>
                    <a:pt x="51826" y="41698"/>
                  </a:lnTo>
                  <a:lnTo>
                    <a:pt x="73450" y="54928"/>
                  </a:lnTo>
                  <a:lnTo>
                    <a:pt x="86954" y="32209"/>
                  </a:lnTo>
                  <a:lnTo>
                    <a:pt x="106845" y="44435"/>
                  </a:lnTo>
                  <a:lnTo>
                    <a:pt x="68158" y="109491"/>
                  </a:lnTo>
                  <a:lnTo>
                    <a:pt x="48267" y="97264"/>
                  </a:lnTo>
                  <a:lnTo>
                    <a:pt x="63961" y="70986"/>
                  </a:lnTo>
                  <a:lnTo>
                    <a:pt x="42336" y="57756"/>
                  </a:lnTo>
                  <a:lnTo>
                    <a:pt x="26643" y="84034"/>
                  </a:lnTo>
                  <a:lnTo>
                    <a:pt x="6843" y="71899"/>
                  </a:lnTo>
                  <a:lnTo>
                    <a:pt x="45530" y="6843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2FFC79B-E232-4914-9959-1C9353C0F733}"/>
                </a:ext>
              </a:extLst>
            </p:cNvPr>
            <p:cNvSpPr/>
            <p:nvPr/>
          </p:nvSpPr>
          <p:spPr>
            <a:xfrm>
              <a:off x="10174057" y="1912950"/>
              <a:ext cx="91242" cy="100366"/>
            </a:xfrm>
            <a:custGeom>
              <a:avLst/>
              <a:gdLst>
                <a:gd name="connsiteX0" fmla="*/ 14143 w 91242"/>
                <a:gd name="connsiteY0" fmla="*/ 6843 h 100366"/>
                <a:gd name="connsiteX1" fmla="*/ 37136 w 91242"/>
                <a:gd name="connsiteY1" fmla="*/ 18431 h 100366"/>
                <a:gd name="connsiteX2" fmla="*/ 39417 w 91242"/>
                <a:gd name="connsiteY2" fmla="*/ 48176 h 100366"/>
                <a:gd name="connsiteX3" fmla="*/ 64143 w 91242"/>
                <a:gd name="connsiteY3" fmla="*/ 32026 h 100366"/>
                <a:gd name="connsiteX4" fmla="*/ 87045 w 91242"/>
                <a:gd name="connsiteY4" fmla="*/ 43523 h 100366"/>
                <a:gd name="connsiteX5" fmla="*/ 41606 w 91242"/>
                <a:gd name="connsiteY5" fmla="*/ 69983 h 100366"/>
                <a:gd name="connsiteX6" fmla="*/ 27646 w 91242"/>
                <a:gd name="connsiteY6" fmla="*/ 98450 h 100366"/>
                <a:gd name="connsiteX7" fmla="*/ 6843 w 91242"/>
                <a:gd name="connsiteY7" fmla="*/ 87958 h 100366"/>
                <a:gd name="connsiteX8" fmla="*/ 20803 w 91242"/>
                <a:gd name="connsiteY8" fmla="*/ 59490 h 100366"/>
                <a:gd name="connsiteX9" fmla="*/ 14143 w 91242"/>
                <a:gd name="connsiteY9" fmla="*/ 6843 h 1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242" h="100366">
                  <a:moveTo>
                    <a:pt x="14143" y="6843"/>
                  </a:moveTo>
                  <a:lnTo>
                    <a:pt x="37136" y="18431"/>
                  </a:lnTo>
                  <a:lnTo>
                    <a:pt x="39417" y="48176"/>
                  </a:lnTo>
                  <a:lnTo>
                    <a:pt x="64143" y="32026"/>
                  </a:lnTo>
                  <a:lnTo>
                    <a:pt x="87045" y="43523"/>
                  </a:lnTo>
                  <a:lnTo>
                    <a:pt x="41606" y="69983"/>
                  </a:lnTo>
                  <a:lnTo>
                    <a:pt x="27646" y="98450"/>
                  </a:lnTo>
                  <a:lnTo>
                    <a:pt x="6843" y="87958"/>
                  </a:lnTo>
                  <a:lnTo>
                    <a:pt x="20803" y="59490"/>
                  </a:lnTo>
                  <a:lnTo>
                    <a:pt x="14143" y="6843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7CBD8F97-51B5-4EED-85E7-48CD1B880DEF}"/>
                </a:ext>
              </a:extLst>
            </p:cNvPr>
            <p:cNvSpPr/>
            <p:nvPr/>
          </p:nvSpPr>
          <p:spPr>
            <a:xfrm>
              <a:off x="10230716" y="1956286"/>
              <a:ext cx="82118" cy="91242"/>
            </a:xfrm>
            <a:custGeom>
              <a:avLst/>
              <a:gdLst>
                <a:gd name="connsiteX0" fmla="*/ 8488 w 82118"/>
                <a:gd name="connsiteY0" fmla="*/ 45625 h 91242"/>
                <a:gd name="connsiteX1" fmla="*/ 29291 w 82118"/>
                <a:gd name="connsiteY1" fmla="*/ 53016 h 91242"/>
                <a:gd name="connsiteX2" fmla="*/ 28835 w 82118"/>
                <a:gd name="connsiteY2" fmla="*/ 61775 h 91242"/>
                <a:gd name="connsiteX3" fmla="*/ 36500 w 82118"/>
                <a:gd name="connsiteY3" fmla="*/ 70078 h 91242"/>
                <a:gd name="connsiteX4" fmla="*/ 44438 w 82118"/>
                <a:gd name="connsiteY4" fmla="*/ 70899 h 91242"/>
                <a:gd name="connsiteX5" fmla="*/ 49000 w 82118"/>
                <a:gd name="connsiteY5" fmla="*/ 66884 h 91242"/>
                <a:gd name="connsiteX6" fmla="*/ 48635 w 82118"/>
                <a:gd name="connsiteY6" fmla="*/ 61045 h 91242"/>
                <a:gd name="connsiteX7" fmla="*/ 39419 w 82118"/>
                <a:gd name="connsiteY7" fmla="*/ 52377 h 91242"/>
                <a:gd name="connsiteX8" fmla="*/ 22904 w 82118"/>
                <a:gd name="connsiteY8" fmla="*/ 35315 h 91242"/>
                <a:gd name="connsiteX9" fmla="*/ 22448 w 82118"/>
                <a:gd name="connsiteY9" fmla="*/ 19256 h 91242"/>
                <a:gd name="connsiteX10" fmla="*/ 29748 w 82118"/>
                <a:gd name="connsiteY10" fmla="*/ 10405 h 91242"/>
                <a:gd name="connsiteX11" fmla="*/ 42157 w 82118"/>
                <a:gd name="connsiteY11" fmla="*/ 6847 h 91242"/>
                <a:gd name="connsiteX12" fmla="*/ 60314 w 82118"/>
                <a:gd name="connsiteY12" fmla="*/ 11318 h 91242"/>
                <a:gd name="connsiteX13" fmla="*/ 78380 w 82118"/>
                <a:gd name="connsiteY13" fmla="*/ 24913 h 91242"/>
                <a:gd name="connsiteX14" fmla="*/ 80113 w 82118"/>
                <a:gd name="connsiteY14" fmla="*/ 44348 h 91242"/>
                <a:gd name="connsiteX15" fmla="*/ 59493 w 82118"/>
                <a:gd name="connsiteY15" fmla="*/ 36957 h 91242"/>
                <a:gd name="connsiteX16" fmla="*/ 58945 w 82118"/>
                <a:gd name="connsiteY16" fmla="*/ 28654 h 91242"/>
                <a:gd name="connsiteX17" fmla="*/ 52741 w 82118"/>
                <a:gd name="connsiteY17" fmla="*/ 23453 h 91242"/>
                <a:gd name="connsiteX18" fmla="*/ 46445 w 82118"/>
                <a:gd name="connsiteY18" fmla="*/ 22632 h 91242"/>
                <a:gd name="connsiteX19" fmla="*/ 42978 w 82118"/>
                <a:gd name="connsiteY19" fmla="*/ 25734 h 91242"/>
                <a:gd name="connsiteX20" fmla="*/ 43251 w 82118"/>
                <a:gd name="connsiteY20" fmla="*/ 29384 h 91242"/>
                <a:gd name="connsiteX21" fmla="*/ 49365 w 82118"/>
                <a:gd name="connsiteY21" fmla="*/ 35041 h 91242"/>
                <a:gd name="connsiteX22" fmla="*/ 66883 w 82118"/>
                <a:gd name="connsiteY22" fmla="*/ 49731 h 91242"/>
                <a:gd name="connsiteX23" fmla="*/ 72449 w 82118"/>
                <a:gd name="connsiteY23" fmla="*/ 61227 h 91242"/>
                <a:gd name="connsiteX24" fmla="*/ 70898 w 82118"/>
                <a:gd name="connsiteY24" fmla="*/ 72815 h 91242"/>
                <a:gd name="connsiteX25" fmla="*/ 62047 w 82118"/>
                <a:gd name="connsiteY25" fmla="*/ 83673 h 91242"/>
                <a:gd name="connsiteX26" fmla="*/ 48179 w 82118"/>
                <a:gd name="connsiteY26" fmla="*/ 87961 h 91242"/>
                <a:gd name="connsiteX27" fmla="*/ 30295 w 82118"/>
                <a:gd name="connsiteY27" fmla="*/ 83855 h 91242"/>
                <a:gd name="connsiteX28" fmla="*/ 8762 w 82118"/>
                <a:gd name="connsiteY28" fmla="*/ 66611 h 91242"/>
                <a:gd name="connsiteX29" fmla="*/ 8488 w 82118"/>
                <a:gd name="connsiteY29" fmla="*/ 45625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2118" h="91242">
                  <a:moveTo>
                    <a:pt x="8488" y="45625"/>
                  </a:moveTo>
                  <a:lnTo>
                    <a:pt x="29291" y="53016"/>
                  </a:lnTo>
                  <a:cubicBezTo>
                    <a:pt x="28379" y="56574"/>
                    <a:pt x="28196" y="59494"/>
                    <a:pt x="28835" y="61775"/>
                  </a:cubicBezTo>
                  <a:cubicBezTo>
                    <a:pt x="29839" y="65516"/>
                    <a:pt x="32394" y="68344"/>
                    <a:pt x="36500" y="70078"/>
                  </a:cubicBezTo>
                  <a:cubicBezTo>
                    <a:pt x="39511" y="71355"/>
                    <a:pt x="42157" y="71629"/>
                    <a:pt x="44438" y="70899"/>
                  </a:cubicBezTo>
                  <a:cubicBezTo>
                    <a:pt x="46719" y="70169"/>
                    <a:pt x="48179" y="68800"/>
                    <a:pt x="49000" y="66884"/>
                  </a:cubicBezTo>
                  <a:cubicBezTo>
                    <a:pt x="49730" y="65060"/>
                    <a:pt x="49638" y="63144"/>
                    <a:pt x="48635" y="61045"/>
                  </a:cubicBezTo>
                  <a:cubicBezTo>
                    <a:pt x="47631" y="58946"/>
                    <a:pt x="44620" y="56026"/>
                    <a:pt x="39419" y="52377"/>
                  </a:cubicBezTo>
                  <a:cubicBezTo>
                    <a:pt x="30934" y="46264"/>
                    <a:pt x="25459" y="40607"/>
                    <a:pt x="22904" y="35315"/>
                  </a:cubicBezTo>
                  <a:cubicBezTo>
                    <a:pt x="20350" y="30023"/>
                    <a:pt x="20167" y="24730"/>
                    <a:pt x="22448" y="19256"/>
                  </a:cubicBezTo>
                  <a:cubicBezTo>
                    <a:pt x="23908" y="15697"/>
                    <a:pt x="26372" y="12686"/>
                    <a:pt x="29748" y="10405"/>
                  </a:cubicBezTo>
                  <a:cubicBezTo>
                    <a:pt x="33124" y="8033"/>
                    <a:pt x="37229" y="6847"/>
                    <a:pt x="42157" y="6847"/>
                  </a:cubicBezTo>
                  <a:cubicBezTo>
                    <a:pt x="47084" y="6756"/>
                    <a:pt x="53106" y="8307"/>
                    <a:pt x="60314" y="11318"/>
                  </a:cubicBezTo>
                  <a:cubicBezTo>
                    <a:pt x="69164" y="15059"/>
                    <a:pt x="75186" y="19621"/>
                    <a:pt x="78380" y="24913"/>
                  </a:cubicBezTo>
                  <a:cubicBezTo>
                    <a:pt x="81664" y="30205"/>
                    <a:pt x="82212" y="36683"/>
                    <a:pt x="80113" y="44348"/>
                  </a:cubicBezTo>
                  <a:lnTo>
                    <a:pt x="59493" y="36957"/>
                  </a:lnTo>
                  <a:cubicBezTo>
                    <a:pt x="60223" y="33581"/>
                    <a:pt x="60131" y="30844"/>
                    <a:pt x="58945" y="28654"/>
                  </a:cubicBezTo>
                  <a:cubicBezTo>
                    <a:pt x="57850" y="26464"/>
                    <a:pt x="55752" y="24730"/>
                    <a:pt x="52741" y="23453"/>
                  </a:cubicBezTo>
                  <a:cubicBezTo>
                    <a:pt x="50277" y="22358"/>
                    <a:pt x="48179" y="22176"/>
                    <a:pt x="46445" y="22632"/>
                  </a:cubicBezTo>
                  <a:cubicBezTo>
                    <a:pt x="44711" y="23179"/>
                    <a:pt x="43616" y="24183"/>
                    <a:pt x="42978" y="25734"/>
                  </a:cubicBezTo>
                  <a:cubicBezTo>
                    <a:pt x="42522" y="26829"/>
                    <a:pt x="42613" y="28106"/>
                    <a:pt x="43251" y="29384"/>
                  </a:cubicBezTo>
                  <a:cubicBezTo>
                    <a:pt x="43890" y="30752"/>
                    <a:pt x="45898" y="32577"/>
                    <a:pt x="49365" y="35041"/>
                  </a:cubicBezTo>
                  <a:cubicBezTo>
                    <a:pt x="57850" y="41063"/>
                    <a:pt x="63690" y="45990"/>
                    <a:pt x="66883" y="49731"/>
                  </a:cubicBezTo>
                  <a:cubicBezTo>
                    <a:pt x="70077" y="53472"/>
                    <a:pt x="71902" y="57395"/>
                    <a:pt x="72449" y="61227"/>
                  </a:cubicBezTo>
                  <a:cubicBezTo>
                    <a:pt x="72996" y="65060"/>
                    <a:pt x="72540" y="68983"/>
                    <a:pt x="70898" y="72815"/>
                  </a:cubicBezTo>
                  <a:cubicBezTo>
                    <a:pt x="69073" y="77286"/>
                    <a:pt x="66062" y="80936"/>
                    <a:pt x="62047" y="83673"/>
                  </a:cubicBezTo>
                  <a:cubicBezTo>
                    <a:pt x="58033" y="86410"/>
                    <a:pt x="53379" y="87870"/>
                    <a:pt x="48179" y="87961"/>
                  </a:cubicBezTo>
                  <a:cubicBezTo>
                    <a:pt x="42978" y="88053"/>
                    <a:pt x="37047" y="86684"/>
                    <a:pt x="30295" y="83855"/>
                  </a:cubicBezTo>
                  <a:cubicBezTo>
                    <a:pt x="18525" y="78837"/>
                    <a:pt x="11408" y="73089"/>
                    <a:pt x="8762" y="66611"/>
                  </a:cubicBezTo>
                  <a:cubicBezTo>
                    <a:pt x="6298" y="59859"/>
                    <a:pt x="6207" y="52924"/>
                    <a:pt x="8488" y="45625"/>
                  </a:cubicBez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CE7B356-B523-41DA-A1E8-035513039541}"/>
                </a:ext>
              </a:extLst>
            </p:cNvPr>
            <p:cNvSpPr/>
            <p:nvPr/>
          </p:nvSpPr>
          <p:spPr>
            <a:xfrm>
              <a:off x="10299242" y="1978553"/>
              <a:ext cx="54745" cy="91242"/>
            </a:xfrm>
            <a:custGeom>
              <a:avLst/>
              <a:gdLst>
                <a:gd name="connsiteX0" fmla="*/ 32665 w 54745"/>
                <a:gd name="connsiteY0" fmla="*/ 6843 h 91242"/>
                <a:gd name="connsiteX1" fmla="*/ 54380 w 54745"/>
                <a:gd name="connsiteY1" fmla="*/ 14964 h 91242"/>
                <a:gd name="connsiteX2" fmla="*/ 28559 w 54745"/>
                <a:gd name="connsiteY2" fmla="*/ 86315 h 91242"/>
                <a:gd name="connsiteX3" fmla="*/ 6843 w 54745"/>
                <a:gd name="connsiteY3" fmla="*/ 78195 h 91242"/>
                <a:gd name="connsiteX4" fmla="*/ 32665 w 54745"/>
                <a:gd name="connsiteY4" fmla="*/ 6843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45" h="91242">
                  <a:moveTo>
                    <a:pt x="32665" y="6843"/>
                  </a:moveTo>
                  <a:lnTo>
                    <a:pt x="54380" y="14964"/>
                  </a:lnTo>
                  <a:lnTo>
                    <a:pt x="28559" y="86315"/>
                  </a:lnTo>
                  <a:lnTo>
                    <a:pt x="6843" y="78195"/>
                  </a:lnTo>
                  <a:lnTo>
                    <a:pt x="32665" y="6843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DB85D13-F023-4FE4-8A50-50E5A85FFC7E}"/>
                </a:ext>
              </a:extLst>
            </p:cNvPr>
            <p:cNvSpPr/>
            <p:nvPr/>
          </p:nvSpPr>
          <p:spPr>
            <a:xfrm>
              <a:off x="10344605" y="1999346"/>
              <a:ext cx="82118" cy="91242"/>
            </a:xfrm>
            <a:custGeom>
              <a:avLst/>
              <a:gdLst>
                <a:gd name="connsiteX0" fmla="*/ 57467 w 82118"/>
                <a:gd name="connsiteY0" fmla="*/ 57858 h 91242"/>
                <a:gd name="connsiteX1" fmla="*/ 74894 w 82118"/>
                <a:gd name="connsiteY1" fmla="*/ 70084 h 91242"/>
                <a:gd name="connsiteX2" fmla="*/ 64402 w 82118"/>
                <a:gd name="connsiteY2" fmla="*/ 81854 h 91242"/>
                <a:gd name="connsiteX3" fmla="*/ 51354 w 82118"/>
                <a:gd name="connsiteY3" fmla="*/ 86782 h 91242"/>
                <a:gd name="connsiteX4" fmla="*/ 34657 w 82118"/>
                <a:gd name="connsiteY4" fmla="*/ 84501 h 91242"/>
                <a:gd name="connsiteX5" fmla="*/ 16773 w 82118"/>
                <a:gd name="connsiteY5" fmla="*/ 74920 h 91242"/>
                <a:gd name="connsiteX6" fmla="*/ 7831 w 82118"/>
                <a:gd name="connsiteY6" fmla="*/ 58770 h 91242"/>
                <a:gd name="connsiteX7" fmla="*/ 9474 w 82118"/>
                <a:gd name="connsiteY7" fmla="*/ 34956 h 91242"/>
                <a:gd name="connsiteX8" fmla="*/ 27540 w 82118"/>
                <a:gd name="connsiteY8" fmla="*/ 10412 h 91242"/>
                <a:gd name="connsiteX9" fmla="*/ 57193 w 82118"/>
                <a:gd name="connsiteY9" fmla="*/ 9408 h 91242"/>
                <a:gd name="connsiteX10" fmla="*/ 76628 w 82118"/>
                <a:gd name="connsiteY10" fmla="*/ 21817 h 91242"/>
                <a:gd name="connsiteX11" fmla="*/ 82741 w 82118"/>
                <a:gd name="connsiteY11" fmla="*/ 42529 h 91242"/>
                <a:gd name="connsiteX12" fmla="*/ 61938 w 82118"/>
                <a:gd name="connsiteY12" fmla="*/ 40613 h 91242"/>
                <a:gd name="connsiteX13" fmla="*/ 61299 w 82118"/>
                <a:gd name="connsiteY13" fmla="*/ 35047 h 91242"/>
                <a:gd name="connsiteX14" fmla="*/ 58015 w 82118"/>
                <a:gd name="connsiteY14" fmla="*/ 29664 h 91242"/>
                <a:gd name="connsiteX15" fmla="*/ 52449 w 82118"/>
                <a:gd name="connsiteY15" fmla="*/ 26379 h 91242"/>
                <a:gd name="connsiteX16" fmla="*/ 39036 w 82118"/>
                <a:gd name="connsiteY16" fmla="*/ 28752 h 91242"/>
                <a:gd name="connsiteX17" fmla="*/ 31554 w 82118"/>
                <a:gd name="connsiteY17" fmla="*/ 41982 h 91242"/>
                <a:gd name="connsiteX18" fmla="*/ 29912 w 82118"/>
                <a:gd name="connsiteY18" fmla="*/ 59683 h 91242"/>
                <a:gd name="connsiteX19" fmla="*/ 38580 w 82118"/>
                <a:gd name="connsiteY19" fmla="*/ 67438 h 91242"/>
                <a:gd name="connsiteX20" fmla="*/ 49255 w 82118"/>
                <a:gd name="connsiteY20" fmla="*/ 66891 h 91242"/>
                <a:gd name="connsiteX21" fmla="*/ 57467 w 82118"/>
                <a:gd name="connsiteY21" fmla="*/ 57858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2118" h="91242">
                  <a:moveTo>
                    <a:pt x="57467" y="57858"/>
                  </a:moveTo>
                  <a:lnTo>
                    <a:pt x="74894" y="70084"/>
                  </a:lnTo>
                  <a:cubicBezTo>
                    <a:pt x="71883" y="75194"/>
                    <a:pt x="68416" y="79117"/>
                    <a:pt x="64402" y="81854"/>
                  </a:cubicBezTo>
                  <a:cubicBezTo>
                    <a:pt x="60478" y="84592"/>
                    <a:pt x="56099" y="86325"/>
                    <a:pt x="51354" y="86782"/>
                  </a:cubicBezTo>
                  <a:cubicBezTo>
                    <a:pt x="46609" y="87329"/>
                    <a:pt x="41044" y="86508"/>
                    <a:pt x="34657" y="84501"/>
                  </a:cubicBezTo>
                  <a:cubicBezTo>
                    <a:pt x="26901" y="81946"/>
                    <a:pt x="20970" y="78752"/>
                    <a:pt x="16773" y="74920"/>
                  </a:cubicBezTo>
                  <a:cubicBezTo>
                    <a:pt x="12576" y="70997"/>
                    <a:pt x="9565" y="65613"/>
                    <a:pt x="7831" y="58770"/>
                  </a:cubicBezTo>
                  <a:cubicBezTo>
                    <a:pt x="6098" y="51836"/>
                    <a:pt x="6645" y="43898"/>
                    <a:pt x="9474" y="34956"/>
                  </a:cubicBezTo>
                  <a:cubicBezTo>
                    <a:pt x="13215" y="23003"/>
                    <a:pt x="19237" y="14792"/>
                    <a:pt x="27540" y="10412"/>
                  </a:cubicBezTo>
                  <a:cubicBezTo>
                    <a:pt x="35843" y="6032"/>
                    <a:pt x="45697" y="5667"/>
                    <a:pt x="57193" y="9408"/>
                  </a:cubicBezTo>
                  <a:cubicBezTo>
                    <a:pt x="66135" y="12328"/>
                    <a:pt x="72613" y="16434"/>
                    <a:pt x="76628" y="21817"/>
                  </a:cubicBezTo>
                  <a:cubicBezTo>
                    <a:pt x="80643" y="27200"/>
                    <a:pt x="82650" y="34044"/>
                    <a:pt x="82741" y="42529"/>
                  </a:cubicBezTo>
                  <a:lnTo>
                    <a:pt x="61938" y="40613"/>
                  </a:lnTo>
                  <a:cubicBezTo>
                    <a:pt x="61938" y="38150"/>
                    <a:pt x="61755" y="36325"/>
                    <a:pt x="61299" y="35047"/>
                  </a:cubicBezTo>
                  <a:cubicBezTo>
                    <a:pt x="60569" y="32949"/>
                    <a:pt x="59474" y="31124"/>
                    <a:pt x="58015" y="29664"/>
                  </a:cubicBezTo>
                  <a:cubicBezTo>
                    <a:pt x="56555" y="28204"/>
                    <a:pt x="54639" y="27018"/>
                    <a:pt x="52449" y="26379"/>
                  </a:cubicBezTo>
                  <a:cubicBezTo>
                    <a:pt x="47430" y="24737"/>
                    <a:pt x="42960" y="25558"/>
                    <a:pt x="39036" y="28752"/>
                  </a:cubicBezTo>
                  <a:cubicBezTo>
                    <a:pt x="36116" y="31124"/>
                    <a:pt x="33562" y="35503"/>
                    <a:pt x="31554" y="41982"/>
                  </a:cubicBezTo>
                  <a:cubicBezTo>
                    <a:pt x="29000" y="50011"/>
                    <a:pt x="28452" y="55851"/>
                    <a:pt x="29912" y="59683"/>
                  </a:cubicBezTo>
                  <a:cubicBezTo>
                    <a:pt x="31372" y="63424"/>
                    <a:pt x="34292" y="65978"/>
                    <a:pt x="38580" y="67438"/>
                  </a:cubicBezTo>
                  <a:cubicBezTo>
                    <a:pt x="42777" y="68807"/>
                    <a:pt x="46336" y="68624"/>
                    <a:pt x="49255" y="66891"/>
                  </a:cubicBezTo>
                  <a:cubicBezTo>
                    <a:pt x="52358" y="65066"/>
                    <a:pt x="55095" y="62146"/>
                    <a:pt x="57467" y="57858"/>
                  </a:cubicBez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892CD9D2-E2EC-4D03-912E-75C7E4BD375F}"/>
                </a:ext>
              </a:extLst>
            </p:cNvPr>
            <p:cNvSpPr/>
            <p:nvPr/>
          </p:nvSpPr>
          <p:spPr>
            <a:xfrm>
              <a:off x="10418860" y="2016510"/>
              <a:ext cx="54745" cy="91242"/>
            </a:xfrm>
            <a:custGeom>
              <a:avLst/>
              <a:gdLst>
                <a:gd name="connsiteX0" fmla="*/ 26734 w 54745"/>
                <a:gd name="connsiteY0" fmla="*/ 6843 h 91242"/>
                <a:gd name="connsiteX1" fmla="*/ 49088 w 54745"/>
                <a:gd name="connsiteY1" fmla="*/ 13139 h 91242"/>
                <a:gd name="connsiteX2" fmla="*/ 29197 w 54745"/>
                <a:gd name="connsiteY2" fmla="*/ 86406 h 91242"/>
                <a:gd name="connsiteX3" fmla="*/ 6843 w 54745"/>
                <a:gd name="connsiteY3" fmla="*/ 80111 h 91242"/>
                <a:gd name="connsiteX4" fmla="*/ 26734 w 54745"/>
                <a:gd name="connsiteY4" fmla="*/ 6843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45" h="91242">
                  <a:moveTo>
                    <a:pt x="26734" y="6843"/>
                  </a:moveTo>
                  <a:lnTo>
                    <a:pt x="49088" y="13139"/>
                  </a:lnTo>
                  <a:lnTo>
                    <a:pt x="29197" y="86406"/>
                  </a:lnTo>
                  <a:lnTo>
                    <a:pt x="6843" y="80111"/>
                  </a:lnTo>
                  <a:lnTo>
                    <a:pt x="26734" y="6843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C712A0F-D129-49D1-BF4C-AD90D2947482}"/>
                </a:ext>
              </a:extLst>
            </p:cNvPr>
            <p:cNvSpPr/>
            <p:nvPr/>
          </p:nvSpPr>
          <p:spPr>
            <a:xfrm>
              <a:off x="10460079" y="2031222"/>
              <a:ext cx="82118" cy="91242"/>
            </a:xfrm>
            <a:custGeom>
              <a:avLst/>
              <a:gdLst>
                <a:gd name="connsiteX0" fmla="*/ 7231 w 82118"/>
                <a:gd name="connsiteY0" fmla="*/ 51164 h 91242"/>
                <a:gd name="connsiteX1" fmla="*/ 28947 w 82118"/>
                <a:gd name="connsiteY1" fmla="*/ 54996 h 91242"/>
                <a:gd name="connsiteX2" fmla="*/ 29859 w 82118"/>
                <a:gd name="connsiteY2" fmla="*/ 63756 h 91242"/>
                <a:gd name="connsiteX3" fmla="*/ 38710 w 82118"/>
                <a:gd name="connsiteY3" fmla="*/ 70599 h 91242"/>
                <a:gd name="connsiteX4" fmla="*/ 46648 w 82118"/>
                <a:gd name="connsiteY4" fmla="*/ 70051 h 91242"/>
                <a:gd name="connsiteX5" fmla="*/ 50480 w 82118"/>
                <a:gd name="connsiteY5" fmla="*/ 65398 h 91242"/>
                <a:gd name="connsiteX6" fmla="*/ 49203 w 82118"/>
                <a:gd name="connsiteY6" fmla="*/ 59650 h 91242"/>
                <a:gd name="connsiteX7" fmla="*/ 38710 w 82118"/>
                <a:gd name="connsiteY7" fmla="*/ 52624 h 91242"/>
                <a:gd name="connsiteX8" fmla="*/ 19731 w 82118"/>
                <a:gd name="connsiteY8" fmla="*/ 38573 h 91242"/>
                <a:gd name="connsiteX9" fmla="*/ 16720 w 82118"/>
                <a:gd name="connsiteY9" fmla="*/ 22788 h 91242"/>
                <a:gd name="connsiteX10" fmla="*/ 22469 w 82118"/>
                <a:gd name="connsiteY10" fmla="*/ 12842 h 91242"/>
                <a:gd name="connsiteX11" fmla="*/ 34148 w 82118"/>
                <a:gd name="connsiteY11" fmla="*/ 7277 h 91242"/>
                <a:gd name="connsiteX12" fmla="*/ 52761 w 82118"/>
                <a:gd name="connsiteY12" fmla="*/ 8737 h 91242"/>
                <a:gd name="connsiteX13" fmla="*/ 72834 w 82118"/>
                <a:gd name="connsiteY13" fmla="*/ 19138 h 91242"/>
                <a:gd name="connsiteX14" fmla="*/ 77670 w 82118"/>
                <a:gd name="connsiteY14" fmla="*/ 38025 h 91242"/>
                <a:gd name="connsiteX15" fmla="*/ 56137 w 82118"/>
                <a:gd name="connsiteY15" fmla="*/ 34193 h 91242"/>
                <a:gd name="connsiteX16" fmla="*/ 54312 w 82118"/>
                <a:gd name="connsiteY16" fmla="*/ 26073 h 91242"/>
                <a:gd name="connsiteX17" fmla="*/ 47378 w 82118"/>
                <a:gd name="connsiteY17" fmla="*/ 21967 h 91242"/>
                <a:gd name="connsiteX18" fmla="*/ 41082 w 82118"/>
                <a:gd name="connsiteY18" fmla="*/ 22240 h 91242"/>
                <a:gd name="connsiteX19" fmla="*/ 38162 w 82118"/>
                <a:gd name="connsiteY19" fmla="*/ 25890 h 91242"/>
                <a:gd name="connsiteX20" fmla="*/ 39075 w 82118"/>
                <a:gd name="connsiteY20" fmla="*/ 29448 h 91242"/>
                <a:gd name="connsiteX21" fmla="*/ 46009 w 82118"/>
                <a:gd name="connsiteY21" fmla="*/ 34011 h 91242"/>
                <a:gd name="connsiteX22" fmla="*/ 65626 w 82118"/>
                <a:gd name="connsiteY22" fmla="*/ 45598 h 91242"/>
                <a:gd name="connsiteX23" fmla="*/ 73017 w 82118"/>
                <a:gd name="connsiteY23" fmla="*/ 56000 h 91242"/>
                <a:gd name="connsiteX24" fmla="*/ 73382 w 82118"/>
                <a:gd name="connsiteY24" fmla="*/ 67679 h 91242"/>
                <a:gd name="connsiteX25" fmla="*/ 66447 w 82118"/>
                <a:gd name="connsiteY25" fmla="*/ 79814 h 91242"/>
                <a:gd name="connsiteX26" fmla="*/ 53491 w 82118"/>
                <a:gd name="connsiteY26" fmla="*/ 86292 h 91242"/>
                <a:gd name="connsiteX27" fmla="*/ 35243 w 82118"/>
                <a:gd name="connsiteY27" fmla="*/ 85197 h 91242"/>
                <a:gd name="connsiteX28" fmla="*/ 11246 w 82118"/>
                <a:gd name="connsiteY28" fmla="*/ 71694 h 91242"/>
                <a:gd name="connsiteX29" fmla="*/ 7231 w 82118"/>
                <a:gd name="connsiteY29" fmla="*/ 51164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2118" h="91242">
                  <a:moveTo>
                    <a:pt x="7231" y="51164"/>
                  </a:moveTo>
                  <a:lnTo>
                    <a:pt x="28947" y="54996"/>
                  </a:lnTo>
                  <a:cubicBezTo>
                    <a:pt x="28582" y="58646"/>
                    <a:pt x="28856" y="61566"/>
                    <a:pt x="29859" y="63756"/>
                  </a:cubicBezTo>
                  <a:cubicBezTo>
                    <a:pt x="31502" y="67314"/>
                    <a:pt x="34421" y="69595"/>
                    <a:pt x="38710" y="70599"/>
                  </a:cubicBezTo>
                  <a:cubicBezTo>
                    <a:pt x="41903" y="71420"/>
                    <a:pt x="44549" y="71237"/>
                    <a:pt x="46648" y="70051"/>
                  </a:cubicBezTo>
                  <a:cubicBezTo>
                    <a:pt x="48747" y="68956"/>
                    <a:pt x="50024" y="67405"/>
                    <a:pt x="50480" y="65398"/>
                  </a:cubicBezTo>
                  <a:cubicBezTo>
                    <a:pt x="50936" y="63482"/>
                    <a:pt x="50480" y="61566"/>
                    <a:pt x="49203" y="59650"/>
                  </a:cubicBezTo>
                  <a:cubicBezTo>
                    <a:pt x="47925" y="57734"/>
                    <a:pt x="44367" y="55361"/>
                    <a:pt x="38710" y="52624"/>
                  </a:cubicBezTo>
                  <a:cubicBezTo>
                    <a:pt x="29403" y="47971"/>
                    <a:pt x="23016" y="43317"/>
                    <a:pt x="19731" y="38573"/>
                  </a:cubicBezTo>
                  <a:cubicBezTo>
                    <a:pt x="16355" y="33828"/>
                    <a:pt x="15352" y="28536"/>
                    <a:pt x="16720" y="22788"/>
                  </a:cubicBezTo>
                  <a:cubicBezTo>
                    <a:pt x="17633" y="18956"/>
                    <a:pt x="19549" y="15671"/>
                    <a:pt x="22469" y="12842"/>
                  </a:cubicBezTo>
                  <a:cubicBezTo>
                    <a:pt x="25388" y="10014"/>
                    <a:pt x="29312" y="8098"/>
                    <a:pt x="34148" y="7277"/>
                  </a:cubicBezTo>
                  <a:cubicBezTo>
                    <a:pt x="38984" y="6364"/>
                    <a:pt x="45188" y="6912"/>
                    <a:pt x="52761" y="8737"/>
                  </a:cubicBezTo>
                  <a:cubicBezTo>
                    <a:pt x="62068" y="11018"/>
                    <a:pt x="68729" y="14485"/>
                    <a:pt x="72834" y="19138"/>
                  </a:cubicBezTo>
                  <a:cubicBezTo>
                    <a:pt x="76940" y="23791"/>
                    <a:pt x="78491" y="30087"/>
                    <a:pt x="77670" y="38025"/>
                  </a:cubicBezTo>
                  <a:lnTo>
                    <a:pt x="56137" y="34193"/>
                  </a:lnTo>
                  <a:cubicBezTo>
                    <a:pt x="56320" y="30726"/>
                    <a:pt x="55772" y="27989"/>
                    <a:pt x="54312" y="26073"/>
                  </a:cubicBezTo>
                  <a:cubicBezTo>
                    <a:pt x="52852" y="24156"/>
                    <a:pt x="50571" y="22788"/>
                    <a:pt x="47378" y="21967"/>
                  </a:cubicBezTo>
                  <a:cubicBezTo>
                    <a:pt x="44732" y="21328"/>
                    <a:pt x="42633" y="21419"/>
                    <a:pt x="41082" y="22240"/>
                  </a:cubicBezTo>
                  <a:cubicBezTo>
                    <a:pt x="39531" y="23062"/>
                    <a:pt x="38527" y="24248"/>
                    <a:pt x="38162" y="25890"/>
                  </a:cubicBezTo>
                  <a:cubicBezTo>
                    <a:pt x="37889" y="27076"/>
                    <a:pt x="38162" y="28262"/>
                    <a:pt x="39075" y="29448"/>
                  </a:cubicBezTo>
                  <a:cubicBezTo>
                    <a:pt x="39896" y="30726"/>
                    <a:pt x="42177" y="32186"/>
                    <a:pt x="46009" y="34011"/>
                  </a:cubicBezTo>
                  <a:cubicBezTo>
                    <a:pt x="55316" y="38573"/>
                    <a:pt x="61885" y="42405"/>
                    <a:pt x="65626" y="45598"/>
                  </a:cubicBezTo>
                  <a:cubicBezTo>
                    <a:pt x="69367" y="48792"/>
                    <a:pt x="71831" y="52259"/>
                    <a:pt x="73017" y="56000"/>
                  </a:cubicBezTo>
                  <a:cubicBezTo>
                    <a:pt x="74203" y="59741"/>
                    <a:pt x="74294" y="63573"/>
                    <a:pt x="73382" y="67679"/>
                  </a:cubicBezTo>
                  <a:cubicBezTo>
                    <a:pt x="72287" y="72424"/>
                    <a:pt x="69915" y="76438"/>
                    <a:pt x="66447" y="79814"/>
                  </a:cubicBezTo>
                  <a:cubicBezTo>
                    <a:pt x="62889" y="83190"/>
                    <a:pt x="58601" y="85380"/>
                    <a:pt x="53491" y="86292"/>
                  </a:cubicBezTo>
                  <a:cubicBezTo>
                    <a:pt x="48382" y="87205"/>
                    <a:pt x="42268" y="86840"/>
                    <a:pt x="35243" y="85197"/>
                  </a:cubicBezTo>
                  <a:cubicBezTo>
                    <a:pt x="22834" y="82186"/>
                    <a:pt x="14804" y="77716"/>
                    <a:pt x="11246" y="71694"/>
                  </a:cubicBezTo>
                  <a:cubicBezTo>
                    <a:pt x="7323" y="65580"/>
                    <a:pt x="6136" y="58828"/>
                    <a:pt x="7231" y="51164"/>
                  </a:cubicBez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E8669049-E165-4083-AF88-E3357D437327}"/>
                </a:ext>
              </a:extLst>
            </p:cNvPr>
            <p:cNvSpPr/>
            <p:nvPr/>
          </p:nvSpPr>
          <p:spPr>
            <a:xfrm>
              <a:off x="10539574" y="2043152"/>
              <a:ext cx="82118" cy="91242"/>
            </a:xfrm>
            <a:custGeom>
              <a:avLst/>
              <a:gdLst>
                <a:gd name="connsiteX0" fmla="*/ 10402 w 82118"/>
                <a:gd name="connsiteY0" fmla="*/ 6843 h 91242"/>
                <a:gd name="connsiteX1" fmla="*/ 79472 w 82118"/>
                <a:gd name="connsiteY1" fmla="*/ 20256 h 91242"/>
                <a:gd name="connsiteX2" fmla="*/ 76005 w 82118"/>
                <a:gd name="connsiteY2" fmla="*/ 38687 h 91242"/>
                <a:gd name="connsiteX3" fmla="*/ 52829 w 82118"/>
                <a:gd name="connsiteY3" fmla="*/ 34216 h 91242"/>
                <a:gd name="connsiteX4" fmla="*/ 42154 w 82118"/>
                <a:gd name="connsiteY4" fmla="*/ 90330 h 91242"/>
                <a:gd name="connsiteX5" fmla="*/ 19435 w 82118"/>
                <a:gd name="connsiteY5" fmla="*/ 85950 h 91242"/>
                <a:gd name="connsiteX6" fmla="*/ 30019 w 82118"/>
                <a:gd name="connsiteY6" fmla="*/ 29745 h 91242"/>
                <a:gd name="connsiteX7" fmla="*/ 6843 w 82118"/>
                <a:gd name="connsiteY7" fmla="*/ 25274 h 91242"/>
                <a:gd name="connsiteX8" fmla="*/ 10402 w 82118"/>
                <a:gd name="connsiteY8" fmla="*/ 6843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118" h="91242">
                  <a:moveTo>
                    <a:pt x="10402" y="6843"/>
                  </a:moveTo>
                  <a:lnTo>
                    <a:pt x="79472" y="20256"/>
                  </a:lnTo>
                  <a:lnTo>
                    <a:pt x="76005" y="38687"/>
                  </a:lnTo>
                  <a:lnTo>
                    <a:pt x="52829" y="34216"/>
                  </a:lnTo>
                  <a:lnTo>
                    <a:pt x="42154" y="90330"/>
                  </a:lnTo>
                  <a:lnTo>
                    <a:pt x="19435" y="85950"/>
                  </a:lnTo>
                  <a:lnTo>
                    <a:pt x="30019" y="29745"/>
                  </a:lnTo>
                  <a:lnTo>
                    <a:pt x="6843" y="25274"/>
                  </a:lnTo>
                  <a:lnTo>
                    <a:pt x="10402" y="6843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977313A5-4107-4A84-818E-7B8232D7BB35}"/>
                </a:ext>
              </a:extLst>
            </p:cNvPr>
            <p:cNvSpPr/>
            <p:nvPr/>
          </p:nvSpPr>
          <p:spPr>
            <a:xfrm>
              <a:off x="10607298" y="2060109"/>
              <a:ext cx="82118" cy="91242"/>
            </a:xfrm>
            <a:custGeom>
              <a:avLst/>
              <a:gdLst>
                <a:gd name="connsiteX0" fmla="*/ 6912 w 82118"/>
                <a:gd name="connsiteY0" fmla="*/ 54030 h 91242"/>
                <a:gd name="connsiteX1" fmla="*/ 28901 w 82118"/>
                <a:gd name="connsiteY1" fmla="*/ 55946 h 91242"/>
                <a:gd name="connsiteX2" fmla="*/ 30543 w 82118"/>
                <a:gd name="connsiteY2" fmla="*/ 64614 h 91242"/>
                <a:gd name="connsiteX3" fmla="*/ 39941 w 82118"/>
                <a:gd name="connsiteY3" fmla="*/ 70727 h 91242"/>
                <a:gd name="connsiteX4" fmla="*/ 47879 w 82118"/>
                <a:gd name="connsiteY4" fmla="*/ 69541 h 91242"/>
                <a:gd name="connsiteX5" fmla="*/ 51347 w 82118"/>
                <a:gd name="connsiteY5" fmla="*/ 64523 h 91242"/>
                <a:gd name="connsiteX6" fmla="*/ 49613 w 82118"/>
                <a:gd name="connsiteY6" fmla="*/ 58865 h 91242"/>
                <a:gd name="connsiteX7" fmla="*/ 38573 w 82118"/>
                <a:gd name="connsiteY7" fmla="*/ 52752 h 91242"/>
                <a:gd name="connsiteX8" fmla="*/ 18408 w 82118"/>
                <a:gd name="connsiteY8" fmla="*/ 40343 h 91242"/>
                <a:gd name="connsiteX9" fmla="*/ 14120 w 82118"/>
                <a:gd name="connsiteY9" fmla="*/ 24832 h 91242"/>
                <a:gd name="connsiteX10" fmla="*/ 19047 w 82118"/>
                <a:gd name="connsiteY10" fmla="*/ 14431 h 91242"/>
                <a:gd name="connsiteX11" fmla="*/ 30178 w 82118"/>
                <a:gd name="connsiteY11" fmla="*/ 7861 h 91242"/>
                <a:gd name="connsiteX12" fmla="*/ 48792 w 82118"/>
                <a:gd name="connsiteY12" fmla="*/ 7679 h 91242"/>
                <a:gd name="connsiteX13" fmla="*/ 69686 w 82118"/>
                <a:gd name="connsiteY13" fmla="*/ 16347 h 91242"/>
                <a:gd name="connsiteX14" fmla="*/ 76073 w 82118"/>
                <a:gd name="connsiteY14" fmla="*/ 34778 h 91242"/>
                <a:gd name="connsiteX15" fmla="*/ 54358 w 82118"/>
                <a:gd name="connsiteY15" fmla="*/ 32770 h 91242"/>
                <a:gd name="connsiteX16" fmla="*/ 51803 w 82118"/>
                <a:gd name="connsiteY16" fmla="*/ 24832 h 91242"/>
                <a:gd name="connsiteX17" fmla="*/ 44503 w 82118"/>
                <a:gd name="connsiteY17" fmla="*/ 21365 h 91242"/>
                <a:gd name="connsiteX18" fmla="*/ 38208 w 82118"/>
                <a:gd name="connsiteY18" fmla="*/ 22186 h 91242"/>
                <a:gd name="connsiteX19" fmla="*/ 35562 w 82118"/>
                <a:gd name="connsiteY19" fmla="*/ 26018 h 91242"/>
                <a:gd name="connsiteX20" fmla="*/ 36748 w 82118"/>
                <a:gd name="connsiteY20" fmla="*/ 29485 h 91242"/>
                <a:gd name="connsiteX21" fmla="*/ 44047 w 82118"/>
                <a:gd name="connsiteY21" fmla="*/ 33409 h 91242"/>
                <a:gd name="connsiteX22" fmla="*/ 64577 w 82118"/>
                <a:gd name="connsiteY22" fmla="*/ 43354 h 91242"/>
                <a:gd name="connsiteX23" fmla="*/ 72789 w 82118"/>
                <a:gd name="connsiteY23" fmla="*/ 53117 h 91242"/>
                <a:gd name="connsiteX24" fmla="*/ 74066 w 82118"/>
                <a:gd name="connsiteY24" fmla="*/ 64705 h 91242"/>
                <a:gd name="connsiteX25" fmla="*/ 68135 w 82118"/>
                <a:gd name="connsiteY25" fmla="*/ 77388 h 91242"/>
                <a:gd name="connsiteX26" fmla="*/ 55726 w 82118"/>
                <a:gd name="connsiteY26" fmla="*/ 84961 h 91242"/>
                <a:gd name="connsiteX27" fmla="*/ 37478 w 82118"/>
                <a:gd name="connsiteY27" fmla="*/ 85417 h 91242"/>
                <a:gd name="connsiteX28" fmla="*/ 12386 w 82118"/>
                <a:gd name="connsiteY28" fmla="*/ 74103 h 91242"/>
                <a:gd name="connsiteX29" fmla="*/ 6912 w 82118"/>
                <a:gd name="connsiteY29" fmla="*/ 54030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2118" h="91242">
                  <a:moveTo>
                    <a:pt x="6912" y="54030"/>
                  </a:moveTo>
                  <a:lnTo>
                    <a:pt x="28901" y="55946"/>
                  </a:lnTo>
                  <a:cubicBezTo>
                    <a:pt x="28810" y="59595"/>
                    <a:pt x="29357" y="62515"/>
                    <a:pt x="30543" y="64614"/>
                  </a:cubicBezTo>
                  <a:cubicBezTo>
                    <a:pt x="32459" y="67990"/>
                    <a:pt x="35562" y="70088"/>
                    <a:pt x="39941" y="70727"/>
                  </a:cubicBezTo>
                  <a:cubicBezTo>
                    <a:pt x="43226" y="71183"/>
                    <a:pt x="45872" y="70818"/>
                    <a:pt x="47879" y="69541"/>
                  </a:cubicBezTo>
                  <a:cubicBezTo>
                    <a:pt x="49887" y="68263"/>
                    <a:pt x="51073" y="66621"/>
                    <a:pt x="51347" y="64523"/>
                  </a:cubicBezTo>
                  <a:cubicBezTo>
                    <a:pt x="51620" y="62606"/>
                    <a:pt x="51073" y="60690"/>
                    <a:pt x="49613" y="58865"/>
                  </a:cubicBezTo>
                  <a:cubicBezTo>
                    <a:pt x="48153" y="57041"/>
                    <a:pt x="44503" y="55033"/>
                    <a:pt x="38573" y="52752"/>
                  </a:cubicBezTo>
                  <a:cubicBezTo>
                    <a:pt x="28901" y="48920"/>
                    <a:pt x="22149" y="44814"/>
                    <a:pt x="18408" y="40343"/>
                  </a:cubicBezTo>
                  <a:cubicBezTo>
                    <a:pt x="14667" y="35873"/>
                    <a:pt x="13207" y="30763"/>
                    <a:pt x="14120" y="24832"/>
                  </a:cubicBezTo>
                  <a:cubicBezTo>
                    <a:pt x="14667" y="21000"/>
                    <a:pt x="16310" y="17442"/>
                    <a:pt x="19047" y="14431"/>
                  </a:cubicBezTo>
                  <a:cubicBezTo>
                    <a:pt x="21784" y="11328"/>
                    <a:pt x="25434" y="9138"/>
                    <a:pt x="30178" y="7861"/>
                  </a:cubicBezTo>
                  <a:cubicBezTo>
                    <a:pt x="34923" y="6584"/>
                    <a:pt x="41127" y="6492"/>
                    <a:pt x="48792" y="7679"/>
                  </a:cubicBezTo>
                  <a:cubicBezTo>
                    <a:pt x="58281" y="9138"/>
                    <a:pt x="65215" y="11967"/>
                    <a:pt x="69686" y="16347"/>
                  </a:cubicBezTo>
                  <a:cubicBezTo>
                    <a:pt x="74157" y="20635"/>
                    <a:pt x="76256" y="26839"/>
                    <a:pt x="76073" y="34778"/>
                  </a:cubicBezTo>
                  <a:lnTo>
                    <a:pt x="54358" y="32770"/>
                  </a:lnTo>
                  <a:cubicBezTo>
                    <a:pt x="54266" y="29303"/>
                    <a:pt x="53445" y="26657"/>
                    <a:pt x="51803" y="24832"/>
                  </a:cubicBezTo>
                  <a:cubicBezTo>
                    <a:pt x="50160" y="23007"/>
                    <a:pt x="47788" y="21821"/>
                    <a:pt x="44503" y="21365"/>
                  </a:cubicBezTo>
                  <a:cubicBezTo>
                    <a:pt x="41857" y="21000"/>
                    <a:pt x="39759" y="21274"/>
                    <a:pt x="38208" y="22186"/>
                  </a:cubicBezTo>
                  <a:cubicBezTo>
                    <a:pt x="36657" y="23099"/>
                    <a:pt x="35835" y="24376"/>
                    <a:pt x="35562" y="26018"/>
                  </a:cubicBezTo>
                  <a:cubicBezTo>
                    <a:pt x="35379" y="27204"/>
                    <a:pt x="35744" y="28391"/>
                    <a:pt x="36748" y="29485"/>
                  </a:cubicBezTo>
                  <a:cubicBezTo>
                    <a:pt x="37660" y="30672"/>
                    <a:pt x="40124" y="31949"/>
                    <a:pt x="44047" y="33409"/>
                  </a:cubicBezTo>
                  <a:cubicBezTo>
                    <a:pt x="53719" y="37150"/>
                    <a:pt x="60562" y="40435"/>
                    <a:pt x="64577" y="43354"/>
                  </a:cubicBezTo>
                  <a:cubicBezTo>
                    <a:pt x="68591" y="46274"/>
                    <a:pt x="71329" y="49468"/>
                    <a:pt x="72789" y="53117"/>
                  </a:cubicBezTo>
                  <a:cubicBezTo>
                    <a:pt x="74248" y="56767"/>
                    <a:pt x="74705" y="60599"/>
                    <a:pt x="74066" y="64705"/>
                  </a:cubicBezTo>
                  <a:cubicBezTo>
                    <a:pt x="73336" y="69541"/>
                    <a:pt x="71420" y="73738"/>
                    <a:pt x="68135" y="77388"/>
                  </a:cubicBezTo>
                  <a:cubicBezTo>
                    <a:pt x="64942" y="81037"/>
                    <a:pt x="60745" y="83592"/>
                    <a:pt x="55726" y="84961"/>
                  </a:cubicBezTo>
                  <a:cubicBezTo>
                    <a:pt x="50708" y="86329"/>
                    <a:pt x="44595" y="86512"/>
                    <a:pt x="37478" y="85417"/>
                  </a:cubicBezTo>
                  <a:cubicBezTo>
                    <a:pt x="24886" y="83501"/>
                    <a:pt x="16492" y="79760"/>
                    <a:pt x="12386" y="74103"/>
                  </a:cubicBezTo>
                  <a:cubicBezTo>
                    <a:pt x="8280" y="68355"/>
                    <a:pt x="6455" y="61694"/>
                    <a:pt x="6912" y="54030"/>
                  </a:cubicBez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0C495EA-ADF3-4231-8F17-FF17855147E5}"/>
                </a:ext>
              </a:extLst>
            </p:cNvPr>
            <p:cNvSpPr/>
            <p:nvPr/>
          </p:nvSpPr>
          <p:spPr>
            <a:xfrm>
              <a:off x="10708646" y="2073992"/>
              <a:ext cx="91242" cy="91242"/>
            </a:xfrm>
            <a:custGeom>
              <a:avLst/>
              <a:gdLst>
                <a:gd name="connsiteX0" fmla="*/ 61315 w 91242"/>
                <a:gd name="connsiteY0" fmla="*/ 72355 h 91242"/>
                <a:gd name="connsiteX1" fmla="*/ 35128 w 91242"/>
                <a:gd name="connsiteY1" fmla="*/ 69983 h 91242"/>
                <a:gd name="connsiteX2" fmla="*/ 30384 w 91242"/>
                <a:gd name="connsiteY2" fmla="*/ 82118 h 91242"/>
                <a:gd name="connsiteX3" fmla="*/ 6843 w 91242"/>
                <a:gd name="connsiteY3" fmla="*/ 79928 h 91242"/>
                <a:gd name="connsiteX4" fmla="*/ 41606 w 91242"/>
                <a:gd name="connsiteY4" fmla="*/ 6843 h 91242"/>
                <a:gd name="connsiteX5" fmla="*/ 66698 w 91242"/>
                <a:gd name="connsiteY5" fmla="*/ 9124 h 91242"/>
                <a:gd name="connsiteX6" fmla="*/ 87958 w 91242"/>
                <a:gd name="connsiteY6" fmla="*/ 87410 h 91242"/>
                <a:gd name="connsiteX7" fmla="*/ 63870 w 91242"/>
                <a:gd name="connsiteY7" fmla="*/ 85220 h 91242"/>
                <a:gd name="connsiteX8" fmla="*/ 61315 w 91242"/>
                <a:gd name="connsiteY8" fmla="*/ 72355 h 91242"/>
                <a:gd name="connsiteX9" fmla="*/ 57939 w 91242"/>
                <a:gd name="connsiteY9" fmla="*/ 55567 h 91242"/>
                <a:gd name="connsiteX10" fmla="*/ 52099 w 91242"/>
                <a:gd name="connsiteY10" fmla="*/ 27646 h 91242"/>
                <a:gd name="connsiteX11" fmla="*/ 41515 w 91242"/>
                <a:gd name="connsiteY11" fmla="*/ 54107 h 91242"/>
                <a:gd name="connsiteX12" fmla="*/ 57939 w 91242"/>
                <a:gd name="connsiteY12" fmla="*/ 55567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242" h="91242">
                  <a:moveTo>
                    <a:pt x="61315" y="72355"/>
                  </a:moveTo>
                  <a:lnTo>
                    <a:pt x="35128" y="69983"/>
                  </a:lnTo>
                  <a:lnTo>
                    <a:pt x="30384" y="82118"/>
                  </a:lnTo>
                  <a:lnTo>
                    <a:pt x="6843" y="79928"/>
                  </a:lnTo>
                  <a:lnTo>
                    <a:pt x="41606" y="6843"/>
                  </a:lnTo>
                  <a:lnTo>
                    <a:pt x="66698" y="9124"/>
                  </a:lnTo>
                  <a:lnTo>
                    <a:pt x="87958" y="87410"/>
                  </a:lnTo>
                  <a:lnTo>
                    <a:pt x="63870" y="85220"/>
                  </a:lnTo>
                  <a:lnTo>
                    <a:pt x="61315" y="72355"/>
                  </a:lnTo>
                  <a:close/>
                  <a:moveTo>
                    <a:pt x="57939" y="55567"/>
                  </a:moveTo>
                  <a:lnTo>
                    <a:pt x="52099" y="27646"/>
                  </a:lnTo>
                  <a:lnTo>
                    <a:pt x="41515" y="54107"/>
                  </a:lnTo>
                  <a:lnTo>
                    <a:pt x="57939" y="55567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C4490A0-194A-4942-9B59-DC78B28CA37B}"/>
                </a:ext>
              </a:extLst>
            </p:cNvPr>
            <p:cNvSpPr/>
            <p:nvPr/>
          </p:nvSpPr>
          <p:spPr>
            <a:xfrm>
              <a:off x="10796786" y="2079011"/>
              <a:ext cx="82118" cy="91242"/>
            </a:xfrm>
            <a:custGeom>
              <a:avLst/>
              <a:gdLst>
                <a:gd name="connsiteX0" fmla="*/ 10310 w 82118"/>
                <a:gd name="connsiteY0" fmla="*/ 6843 h 91242"/>
                <a:gd name="connsiteX1" fmla="*/ 31844 w 82118"/>
                <a:gd name="connsiteY1" fmla="*/ 7847 h 91242"/>
                <a:gd name="connsiteX2" fmla="*/ 58030 w 82118"/>
                <a:gd name="connsiteY2" fmla="*/ 51187 h 91242"/>
                <a:gd name="connsiteX3" fmla="*/ 60037 w 82118"/>
                <a:gd name="connsiteY3" fmla="*/ 9215 h 91242"/>
                <a:gd name="connsiteX4" fmla="*/ 81844 w 82118"/>
                <a:gd name="connsiteY4" fmla="*/ 10310 h 91242"/>
                <a:gd name="connsiteX5" fmla="*/ 78286 w 82118"/>
                <a:gd name="connsiteY5" fmla="*/ 86224 h 91242"/>
                <a:gd name="connsiteX6" fmla="*/ 56479 w 82118"/>
                <a:gd name="connsiteY6" fmla="*/ 85129 h 91242"/>
                <a:gd name="connsiteX7" fmla="*/ 30475 w 82118"/>
                <a:gd name="connsiteY7" fmla="*/ 42063 h 91242"/>
                <a:gd name="connsiteX8" fmla="*/ 28559 w 82118"/>
                <a:gd name="connsiteY8" fmla="*/ 83760 h 91242"/>
                <a:gd name="connsiteX9" fmla="*/ 6843 w 82118"/>
                <a:gd name="connsiteY9" fmla="*/ 82665 h 91242"/>
                <a:gd name="connsiteX10" fmla="*/ 10310 w 82118"/>
                <a:gd name="connsiteY10" fmla="*/ 6843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118" h="91242">
                  <a:moveTo>
                    <a:pt x="10310" y="6843"/>
                  </a:moveTo>
                  <a:lnTo>
                    <a:pt x="31844" y="7847"/>
                  </a:lnTo>
                  <a:lnTo>
                    <a:pt x="58030" y="51187"/>
                  </a:lnTo>
                  <a:lnTo>
                    <a:pt x="60037" y="9215"/>
                  </a:lnTo>
                  <a:lnTo>
                    <a:pt x="81844" y="10310"/>
                  </a:lnTo>
                  <a:lnTo>
                    <a:pt x="78286" y="86224"/>
                  </a:lnTo>
                  <a:lnTo>
                    <a:pt x="56479" y="85129"/>
                  </a:lnTo>
                  <a:lnTo>
                    <a:pt x="30475" y="42063"/>
                  </a:lnTo>
                  <a:lnTo>
                    <a:pt x="28559" y="83760"/>
                  </a:lnTo>
                  <a:lnTo>
                    <a:pt x="6843" y="82665"/>
                  </a:lnTo>
                  <a:lnTo>
                    <a:pt x="10310" y="6843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FF6BBE6-5722-4F28-AE45-365915C272DC}"/>
                </a:ext>
              </a:extLst>
            </p:cNvPr>
            <p:cNvSpPr/>
            <p:nvPr/>
          </p:nvSpPr>
          <p:spPr>
            <a:xfrm>
              <a:off x="10883010" y="2082751"/>
              <a:ext cx="82118" cy="82118"/>
            </a:xfrm>
            <a:custGeom>
              <a:avLst/>
              <a:gdLst>
                <a:gd name="connsiteX0" fmla="*/ 7299 w 82118"/>
                <a:gd name="connsiteY0" fmla="*/ 6843 h 82118"/>
                <a:gd name="connsiteX1" fmla="*/ 41698 w 82118"/>
                <a:gd name="connsiteY1" fmla="*/ 7026 h 82118"/>
                <a:gd name="connsiteX2" fmla="*/ 58121 w 82118"/>
                <a:gd name="connsiteY2" fmla="*/ 9946 h 82118"/>
                <a:gd name="connsiteX3" fmla="*/ 68432 w 82118"/>
                <a:gd name="connsiteY3" fmla="*/ 18066 h 82118"/>
                <a:gd name="connsiteX4" fmla="*/ 74271 w 82118"/>
                <a:gd name="connsiteY4" fmla="*/ 30292 h 82118"/>
                <a:gd name="connsiteX5" fmla="*/ 76005 w 82118"/>
                <a:gd name="connsiteY5" fmla="*/ 44983 h 82118"/>
                <a:gd name="connsiteX6" fmla="*/ 73176 w 82118"/>
                <a:gd name="connsiteY6" fmla="*/ 63870 h 82118"/>
                <a:gd name="connsiteX7" fmla="*/ 65512 w 82118"/>
                <a:gd name="connsiteY7" fmla="*/ 75092 h 82118"/>
                <a:gd name="connsiteX8" fmla="*/ 55019 w 82118"/>
                <a:gd name="connsiteY8" fmla="*/ 81114 h 82118"/>
                <a:gd name="connsiteX9" fmla="*/ 41241 w 82118"/>
                <a:gd name="connsiteY9" fmla="*/ 83122 h 82118"/>
                <a:gd name="connsiteX10" fmla="*/ 6843 w 82118"/>
                <a:gd name="connsiteY10" fmla="*/ 82939 h 82118"/>
                <a:gd name="connsiteX11" fmla="*/ 7299 w 82118"/>
                <a:gd name="connsiteY11" fmla="*/ 6843 h 82118"/>
                <a:gd name="connsiteX12" fmla="*/ 30384 w 82118"/>
                <a:gd name="connsiteY12" fmla="*/ 24179 h 82118"/>
                <a:gd name="connsiteX13" fmla="*/ 30201 w 82118"/>
                <a:gd name="connsiteY13" fmla="*/ 65695 h 82118"/>
                <a:gd name="connsiteX14" fmla="*/ 35858 w 82118"/>
                <a:gd name="connsiteY14" fmla="*/ 65695 h 82118"/>
                <a:gd name="connsiteX15" fmla="*/ 46169 w 82118"/>
                <a:gd name="connsiteY15" fmla="*/ 64143 h 82118"/>
                <a:gd name="connsiteX16" fmla="*/ 51004 w 82118"/>
                <a:gd name="connsiteY16" fmla="*/ 58486 h 82118"/>
                <a:gd name="connsiteX17" fmla="*/ 52829 w 82118"/>
                <a:gd name="connsiteY17" fmla="*/ 45347 h 82118"/>
                <a:gd name="connsiteX18" fmla="*/ 48997 w 82118"/>
                <a:gd name="connsiteY18" fmla="*/ 28833 h 82118"/>
                <a:gd name="connsiteX19" fmla="*/ 36132 w 82118"/>
                <a:gd name="connsiteY19" fmla="*/ 24270 h 82118"/>
                <a:gd name="connsiteX20" fmla="*/ 30384 w 82118"/>
                <a:gd name="connsiteY20" fmla="*/ 24179 h 8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2118" h="82118">
                  <a:moveTo>
                    <a:pt x="7299" y="6843"/>
                  </a:moveTo>
                  <a:lnTo>
                    <a:pt x="41698" y="7026"/>
                  </a:lnTo>
                  <a:cubicBezTo>
                    <a:pt x="48450" y="7026"/>
                    <a:pt x="53924" y="8029"/>
                    <a:pt x="58121" y="9946"/>
                  </a:cubicBezTo>
                  <a:cubicBezTo>
                    <a:pt x="62319" y="11862"/>
                    <a:pt x="65694" y="14508"/>
                    <a:pt x="68432" y="18066"/>
                  </a:cubicBezTo>
                  <a:cubicBezTo>
                    <a:pt x="71169" y="21533"/>
                    <a:pt x="73085" y="25639"/>
                    <a:pt x="74271" y="30292"/>
                  </a:cubicBezTo>
                  <a:cubicBezTo>
                    <a:pt x="75457" y="34946"/>
                    <a:pt x="76096" y="39873"/>
                    <a:pt x="76005" y="44983"/>
                  </a:cubicBezTo>
                  <a:cubicBezTo>
                    <a:pt x="76005" y="53103"/>
                    <a:pt x="75001" y="59399"/>
                    <a:pt x="73176" y="63870"/>
                  </a:cubicBezTo>
                  <a:cubicBezTo>
                    <a:pt x="71351" y="68341"/>
                    <a:pt x="68797" y="72081"/>
                    <a:pt x="65512" y="75092"/>
                  </a:cubicBezTo>
                  <a:cubicBezTo>
                    <a:pt x="62227" y="78103"/>
                    <a:pt x="58760" y="80111"/>
                    <a:pt x="55019" y="81114"/>
                  </a:cubicBezTo>
                  <a:cubicBezTo>
                    <a:pt x="49910" y="82483"/>
                    <a:pt x="45347" y="83122"/>
                    <a:pt x="41241" y="83122"/>
                  </a:cubicBezTo>
                  <a:lnTo>
                    <a:pt x="6843" y="82939"/>
                  </a:lnTo>
                  <a:lnTo>
                    <a:pt x="7299" y="6843"/>
                  </a:lnTo>
                  <a:close/>
                  <a:moveTo>
                    <a:pt x="30384" y="24179"/>
                  </a:moveTo>
                  <a:lnTo>
                    <a:pt x="30201" y="65695"/>
                  </a:lnTo>
                  <a:lnTo>
                    <a:pt x="35858" y="65695"/>
                  </a:lnTo>
                  <a:cubicBezTo>
                    <a:pt x="40694" y="65695"/>
                    <a:pt x="44161" y="65238"/>
                    <a:pt x="46169" y="64143"/>
                  </a:cubicBezTo>
                  <a:cubicBezTo>
                    <a:pt x="48176" y="63048"/>
                    <a:pt x="49818" y="61132"/>
                    <a:pt x="51004" y="58486"/>
                  </a:cubicBezTo>
                  <a:cubicBezTo>
                    <a:pt x="52191" y="55749"/>
                    <a:pt x="52738" y="51369"/>
                    <a:pt x="52829" y="45347"/>
                  </a:cubicBezTo>
                  <a:cubicBezTo>
                    <a:pt x="52829" y="37318"/>
                    <a:pt x="51643" y="31752"/>
                    <a:pt x="48997" y="28833"/>
                  </a:cubicBezTo>
                  <a:cubicBezTo>
                    <a:pt x="46442" y="25822"/>
                    <a:pt x="42154" y="24362"/>
                    <a:pt x="36132" y="24270"/>
                  </a:cubicBezTo>
                  <a:lnTo>
                    <a:pt x="30384" y="24179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547D870-3E65-4296-8A9D-0D434D88E48A}"/>
                </a:ext>
              </a:extLst>
            </p:cNvPr>
            <p:cNvSpPr/>
            <p:nvPr/>
          </p:nvSpPr>
          <p:spPr>
            <a:xfrm>
              <a:off x="10985657" y="2076456"/>
              <a:ext cx="109491" cy="91242"/>
            </a:xfrm>
            <a:custGeom>
              <a:avLst/>
              <a:gdLst>
                <a:gd name="connsiteX0" fmla="*/ 6843 w 109490"/>
                <a:gd name="connsiteY0" fmla="*/ 13139 h 91242"/>
                <a:gd name="connsiteX1" fmla="*/ 28741 w 109490"/>
                <a:gd name="connsiteY1" fmla="*/ 11770 h 91242"/>
                <a:gd name="connsiteX2" fmla="*/ 39143 w 109490"/>
                <a:gd name="connsiteY2" fmla="*/ 53742 h 91242"/>
                <a:gd name="connsiteX3" fmla="*/ 48176 w 109490"/>
                <a:gd name="connsiteY3" fmla="*/ 10584 h 91242"/>
                <a:gd name="connsiteX4" fmla="*/ 70074 w 109490"/>
                <a:gd name="connsiteY4" fmla="*/ 9307 h 91242"/>
                <a:gd name="connsiteX5" fmla="*/ 84125 w 109490"/>
                <a:gd name="connsiteY5" fmla="*/ 51004 h 91242"/>
                <a:gd name="connsiteX6" fmla="*/ 89509 w 109490"/>
                <a:gd name="connsiteY6" fmla="*/ 8121 h 91242"/>
                <a:gd name="connsiteX7" fmla="*/ 111316 w 109490"/>
                <a:gd name="connsiteY7" fmla="*/ 6843 h 91242"/>
                <a:gd name="connsiteX8" fmla="*/ 99271 w 109490"/>
                <a:gd name="connsiteY8" fmla="*/ 83669 h 91242"/>
                <a:gd name="connsiteX9" fmla="*/ 76643 w 109490"/>
                <a:gd name="connsiteY9" fmla="*/ 85038 h 91242"/>
                <a:gd name="connsiteX10" fmla="*/ 60767 w 109490"/>
                <a:gd name="connsiteY10" fmla="*/ 38048 h 91242"/>
                <a:gd name="connsiteX11" fmla="*/ 50457 w 109490"/>
                <a:gd name="connsiteY11" fmla="*/ 86589 h 91242"/>
                <a:gd name="connsiteX12" fmla="*/ 27829 w 109490"/>
                <a:gd name="connsiteY12" fmla="*/ 87958 h 91242"/>
                <a:gd name="connsiteX13" fmla="*/ 6843 w 109490"/>
                <a:gd name="connsiteY13" fmla="*/ 13139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490" h="91242">
                  <a:moveTo>
                    <a:pt x="6843" y="13139"/>
                  </a:moveTo>
                  <a:lnTo>
                    <a:pt x="28741" y="11770"/>
                  </a:lnTo>
                  <a:lnTo>
                    <a:pt x="39143" y="53742"/>
                  </a:lnTo>
                  <a:lnTo>
                    <a:pt x="48176" y="10584"/>
                  </a:lnTo>
                  <a:lnTo>
                    <a:pt x="70074" y="9307"/>
                  </a:lnTo>
                  <a:lnTo>
                    <a:pt x="84125" y="51004"/>
                  </a:lnTo>
                  <a:lnTo>
                    <a:pt x="89509" y="8121"/>
                  </a:lnTo>
                  <a:lnTo>
                    <a:pt x="111316" y="6843"/>
                  </a:lnTo>
                  <a:lnTo>
                    <a:pt x="99271" y="83669"/>
                  </a:lnTo>
                  <a:lnTo>
                    <a:pt x="76643" y="85038"/>
                  </a:lnTo>
                  <a:lnTo>
                    <a:pt x="60767" y="38048"/>
                  </a:lnTo>
                  <a:lnTo>
                    <a:pt x="50457" y="86589"/>
                  </a:lnTo>
                  <a:lnTo>
                    <a:pt x="27829" y="87958"/>
                  </a:lnTo>
                  <a:lnTo>
                    <a:pt x="6843" y="13139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3B522902-E00D-4C6A-90DA-FD7FAEF35BC9}"/>
                </a:ext>
              </a:extLst>
            </p:cNvPr>
            <p:cNvSpPr/>
            <p:nvPr/>
          </p:nvSpPr>
          <p:spPr>
            <a:xfrm>
              <a:off x="11093323" y="2068974"/>
              <a:ext cx="82118" cy="91242"/>
            </a:xfrm>
            <a:custGeom>
              <a:avLst/>
              <a:gdLst>
                <a:gd name="connsiteX0" fmla="*/ 6843 w 82118"/>
                <a:gd name="connsiteY0" fmla="*/ 13504 h 91242"/>
                <a:gd name="connsiteX1" fmla="*/ 68523 w 82118"/>
                <a:gd name="connsiteY1" fmla="*/ 6843 h 91242"/>
                <a:gd name="connsiteX2" fmla="*/ 70257 w 82118"/>
                <a:gd name="connsiteY2" fmla="*/ 22993 h 91242"/>
                <a:gd name="connsiteX3" fmla="*/ 31661 w 82118"/>
                <a:gd name="connsiteY3" fmla="*/ 27190 h 91242"/>
                <a:gd name="connsiteX4" fmla="*/ 32938 w 82118"/>
                <a:gd name="connsiteY4" fmla="*/ 39234 h 91242"/>
                <a:gd name="connsiteX5" fmla="*/ 68705 w 82118"/>
                <a:gd name="connsiteY5" fmla="*/ 35311 h 91242"/>
                <a:gd name="connsiteX6" fmla="*/ 70348 w 82118"/>
                <a:gd name="connsiteY6" fmla="*/ 50731 h 91242"/>
                <a:gd name="connsiteX7" fmla="*/ 34581 w 82118"/>
                <a:gd name="connsiteY7" fmla="*/ 54654 h 91242"/>
                <a:gd name="connsiteX8" fmla="*/ 36132 w 82118"/>
                <a:gd name="connsiteY8" fmla="*/ 69527 h 91242"/>
                <a:gd name="connsiteX9" fmla="*/ 75822 w 82118"/>
                <a:gd name="connsiteY9" fmla="*/ 65238 h 91242"/>
                <a:gd name="connsiteX10" fmla="*/ 77647 w 82118"/>
                <a:gd name="connsiteY10" fmla="*/ 82392 h 91242"/>
                <a:gd name="connsiteX11" fmla="*/ 14872 w 82118"/>
                <a:gd name="connsiteY11" fmla="*/ 89235 h 91242"/>
                <a:gd name="connsiteX12" fmla="*/ 6843 w 82118"/>
                <a:gd name="connsiteY12" fmla="*/ 13504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118" h="91242">
                  <a:moveTo>
                    <a:pt x="6843" y="13504"/>
                  </a:moveTo>
                  <a:lnTo>
                    <a:pt x="68523" y="6843"/>
                  </a:lnTo>
                  <a:lnTo>
                    <a:pt x="70257" y="22993"/>
                  </a:lnTo>
                  <a:lnTo>
                    <a:pt x="31661" y="27190"/>
                  </a:lnTo>
                  <a:lnTo>
                    <a:pt x="32938" y="39234"/>
                  </a:lnTo>
                  <a:lnTo>
                    <a:pt x="68705" y="35311"/>
                  </a:lnTo>
                  <a:lnTo>
                    <a:pt x="70348" y="50731"/>
                  </a:lnTo>
                  <a:lnTo>
                    <a:pt x="34581" y="54654"/>
                  </a:lnTo>
                  <a:lnTo>
                    <a:pt x="36132" y="69527"/>
                  </a:lnTo>
                  <a:lnTo>
                    <a:pt x="75822" y="65238"/>
                  </a:lnTo>
                  <a:lnTo>
                    <a:pt x="77647" y="82392"/>
                  </a:lnTo>
                  <a:lnTo>
                    <a:pt x="14872" y="89235"/>
                  </a:lnTo>
                  <a:lnTo>
                    <a:pt x="6843" y="13504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FB0AF89-C770-4F9B-8ED8-F627B74961AD}"/>
                </a:ext>
              </a:extLst>
            </p:cNvPr>
            <p:cNvSpPr/>
            <p:nvPr/>
          </p:nvSpPr>
          <p:spPr>
            <a:xfrm>
              <a:off x="11166408" y="2063956"/>
              <a:ext cx="82118" cy="91242"/>
            </a:xfrm>
            <a:custGeom>
              <a:avLst/>
              <a:gdLst>
                <a:gd name="connsiteX0" fmla="*/ 6843 w 82118"/>
                <a:gd name="connsiteY0" fmla="*/ 10310 h 91242"/>
                <a:gd name="connsiteX1" fmla="*/ 29745 w 82118"/>
                <a:gd name="connsiteY1" fmla="*/ 6843 h 91242"/>
                <a:gd name="connsiteX2" fmla="*/ 38048 w 82118"/>
                <a:gd name="connsiteY2" fmla="*/ 63505 h 91242"/>
                <a:gd name="connsiteX3" fmla="*/ 73724 w 82118"/>
                <a:gd name="connsiteY3" fmla="*/ 58121 h 91242"/>
                <a:gd name="connsiteX4" fmla="*/ 76461 w 82118"/>
                <a:gd name="connsiteY4" fmla="*/ 76644 h 91242"/>
                <a:gd name="connsiteX5" fmla="*/ 17883 w 82118"/>
                <a:gd name="connsiteY5" fmla="*/ 85494 h 91242"/>
                <a:gd name="connsiteX6" fmla="*/ 6843 w 82118"/>
                <a:gd name="connsiteY6" fmla="*/ 10310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118" h="91242">
                  <a:moveTo>
                    <a:pt x="6843" y="10310"/>
                  </a:moveTo>
                  <a:lnTo>
                    <a:pt x="29745" y="6843"/>
                  </a:lnTo>
                  <a:lnTo>
                    <a:pt x="38048" y="63505"/>
                  </a:lnTo>
                  <a:lnTo>
                    <a:pt x="73724" y="58121"/>
                  </a:lnTo>
                  <a:lnTo>
                    <a:pt x="76461" y="76644"/>
                  </a:lnTo>
                  <a:lnTo>
                    <a:pt x="17883" y="85494"/>
                  </a:lnTo>
                  <a:lnTo>
                    <a:pt x="6843" y="10310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400B63E-F7B2-4119-9B73-1E9B28ED7B7F}"/>
                </a:ext>
              </a:extLst>
            </p:cNvPr>
            <p:cNvSpPr/>
            <p:nvPr/>
          </p:nvSpPr>
          <p:spPr>
            <a:xfrm>
              <a:off x="11234201" y="2052459"/>
              <a:ext cx="82118" cy="91242"/>
            </a:xfrm>
            <a:custGeom>
              <a:avLst/>
              <a:gdLst>
                <a:gd name="connsiteX0" fmla="*/ 6843 w 82118"/>
                <a:gd name="connsiteY0" fmla="*/ 11223 h 91242"/>
                <a:gd name="connsiteX1" fmla="*/ 29563 w 82118"/>
                <a:gd name="connsiteY1" fmla="*/ 6843 h 91242"/>
                <a:gd name="connsiteX2" fmla="*/ 40147 w 82118"/>
                <a:gd name="connsiteY2" fmla="*/ 63140 h 91242"/>
                <a:gd name="connsiteX3" fmla="*/ 75640 w 82118"/>
                <a:gd name="connsiteY3" fmla="*/ 56205 h 91242"/>
                <a:gd name="connsiteX4" fmla="*/ 79107 w 82118"/>
                <a:gd name="connsiteY4" fmla="*/ 74545 h 91242"/>
                <a:gd name="connsiteX5" fmla="*/ 20895 w 82118"/>
                <a:gd name="connsiteY5" fmla="*/ 85859 h 91242"/>
                <a:gd name="connsiteX6" fmla="*/ 6843 w 82118"/>
                <a:gd name="connsiteY6" fmla="*/ 11223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118" h="91242">
                  <a:moveTo>
                    <a:pt x="6843" y="11223"/>
                  </a:moveTo>
                  <a:lnTo>
                    <a:pt x="29563" y="6843"/>
                  </a:lnTo>
                  <a:lnTo>
                    <a:pt x="40147" y="63140"/>
                  </a:lnTo>
                  <a:lnTo>
                    <a:pt x="75640" y="56205"/>
                  </a:lnTo>
                  <a:lnTo>
                    <a:pt x="79107" y="74545"/>
                  </a:lnTo>
                  <a:lnTo>
                    <a:pt x="20895" y="85859"/>
                  </a:lnTo>
                  <a:lnTo>
                    <a:pt x="6843" y="11223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4024830-2908-4F81-8CDB-29AB7B161059}"/>
                </a:ext>
              </a:extLst>
            </p:cNvPr>
            <p:cNvSpPr/>
            <p:nvPr/>
          </p:nvSpPr>
          <p:spPr>
            <a:xfrm>
              <a:off x="11334659" y="2029740"/>
              <a:ext cx="82118" cy="91242"/>
            </a:xfrm>
            <a:custGeom>
              <a:avLst/>
              <a:gdLst>
                <a:gd name="connsiteX0" fmla="*/ 6843 w 82118"/>
                <a:gd name="connsiteY0" fmla="*/ 12774 h 91242"/>
                <a:gd name="connsiteX1" fmla="*/ 29197 w 82118"/>
                <a:gd name="connsiteY1" fmla="*/ 6843 h 91242"/>
                <a:gd name="connsiteX2" fmla="*/ 43522 w 82118"/>
                <a:gd name="connsiteY2" fmla="*/ 62227 h 91242"/>
                <a:gd name="connsiteX3" fmla="*/ 78468 w 82118"/>
                <a:gd name="connsiteY3" fmla="*/ 52921 h 91242"/>
                <a:gd name="connsiteX4" fmla="*/ 83122 w 82118"/>
                <a:gd name="connsiteY4" fmla="*/ 70986 h 91242"/>
                <a:gd name="connsiteX5" fmla="*/ 25822 w 82118"/>
                <a:gd name="connsiteY5" fmla="*/ 86315 h 91242"/>
                <a:gd name="connsiteX6" fmla="*/ 6843 w 82118"/>
                <a:gd name="connsiteY6" fmla="*/ 12774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118" h="91242">
                  <a:moveTo>
                    <a:pt x="6843" y="12774"/>
                  </a:moveTo>
                  <a:lnTo>
                    <a:pt x="29197" y="6843"/>
                  </a:lnTo>
                  <a:lnTo>
                    <a:pt x="43522" y="62227"/>
                  </a:lnTo>
                  <a:lnTo>
                    <a:pt x="78468" y="52921"/>
                  </a:lnTo>
                  <a:lnTo>
                    <a:pt x="83122" y="70986"/>
                  </a:lnTo>
                  <a:lnTo>
                    <a:pt x="25822" y="86315"/>
                  </a:lnTo>
                  <a:lnTo>
                    <a:pt x="6843" y="12774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AF8BA2D-5195-45E2-B711-BF17E7E90499}"/>
                </a:ext>
              </a:extLst>
            </p:cNvPr>
            <p:cNvSpPr/>
            <p:nvPr/>
          </p:nvSpPr>
          <p:spPr>
            <a:xfrm>
              <a:off x="11405047" y="2003348"/>
              <a:ext cx="91242" cy="91242"/>
            </a:xfrm>
            <a:custGeom>
              <a:avLst/>
              <a:gdLst>
                <a:gd name="connsiteX0" fmla="*/ 9448 w 91242"/>
                <a:gd name="connsiteY0" fmla="*/ 59056 h 91242"/>
                <a:gd name="connsiteX1" fmla="*/ 10361 w 91242"/>
                <a:gd name="connsiteY1" fmla="*/ 28308 h 91242"/>
                <a:gd name="connsiteX2" fmla="*/ 34266 w 91242"/>
                <a:gd name="connsiteY2" fmla="*/ 9603 h 91242"/>
                <a:gd name="connsiteX3" fmla="*/ 64741 w 91242"/>
                <a:gd name="connsiteY3" fmla="*/ 10333 h 91242"/>
                <a:gd name="connsiteX4" fmla="*/ 82990 w 91242"/>
                <a:gd name="connsiteY4" fmla="*/ 34330 h 91242"/>
                <a:gd name="connsiteX5" fmla="*/ 85362 w 91242"/>
                <a:gd name="connsiteY5" fmla="*/ 56502 h 91242"/>
                <a:gd name="connsiteX6" fmla="*/ 77241 w 91242"/>
                <a:gd name="connsiteY6" fmla="*/ 73108 h 91242"/>
                <a:gd name="connsiteX7" fmla="*/ 58902 w 91242"/>
                <a:gd name="connsiteY7" fmla="*/ 84148 h 91242"/>
                <a:gd name="connsiteX8" fmla="*/ 37733 w 91242"/>
                <a:gd name="connsiteY8" fmla="*/ 86794 h 91242"/>
                <a:gd name="connsiteX9" fmla="*/ 21036 w 91242"/>
                <a:gd name="connsiteY9" fmla="*/ 78674 h 91242"/>
                <a:gd name="connsiteX10" fmla="*/ 9448 w 91242"/>
                <a:gd name="connsiteY10" fmla="*/ 59056 h 91242"/>
                <a:gd name="connsiteX11" fmla="*/ 31438 w 91242"/>
                <a:gd name="connsiteY11" fmla="*/ 51940 h 91242"/>
                <a:gd name="connsiteX12" fmla="*/ 40471 w 91242"/>
                <a:gd name="connsiteY12" fmla="*/ 66356 h 91242"/>
                <a:gd name="connsiteX13" fmla="*/ 52880 w 91242"/>
                <a:gd name="connsiteY13" fmla="*/ 67542 h 91242"/>
                <a:gd name="connsiteX14" fmla="*/ 62369 w 91242"/>
                <a:gd name="connsiteY14" fmla="*/ 59239 h 91242"/>
                <a:gd name="connsiteX15" fmla="*/ 60909 w 91242"/>
                <a:gd name="connsiteY15" fmla="*/ 41173 h 91242"/>
                <a:gd name="connsiteX16" fmla="*/ 52150 w 91242"/>
                <a:gd name="connsiteY16" fmla="*/ 27578 h 91242"/>
                <a:gd name="connsiteX17" fmla="*/ 39650 w 91242"/>
                <a:gd name="connsiteY17" fmla="*/ 26483 h 91242"/>
                <a:gd name="connsiteX18" fmla="*/ 30434 w 91242"/>
                <a:gd name="connsiteY18" fmla="*/ 34786 h 91242"/>
                <a:gd name="connsiteX19" fmla="*/ 31438 w 91242"/>
                <a:gd name="connsiteY19" fmla="*/ 51940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42" h="91242">
                  <a:moveTo>
                    <a:pt x="9448" y="59056"/>
                  </a:moveTo>
                  <a:cubicBezTo>
                    <a:pt x="5707" y="47286"/>
                    <a:pt x="5981" y="36976"/>
                    <a:pt x="10361" y="28308"/>
                  </a:cubicBezTo>
                  <a:cubicBezTo>
                    <a:pt x="14741" y="19640"/>
                    <a:pt x="22770" y="13344"/>
                    <a:pt x="34266" y="9603"/>
                  </a:cubicBezTo>
                  <a:cubicBezTo>
                    <a:pt x="46128" y="5680"/>
                    <a:pt x="56256" y="5954"/>
                    <a:pt x="64741" y="10333"/>
                  </a:cubicBezTo>
                  <a:cubicBezTo>
                    <a:pt x="73227" y="14713"/>
                    <a:pt x="79340" y="22651"/>
                    <a:pt x="82990" y="34330"/>
                  </a:cubicBezTo>
                  <a:cubicBezTo>
                    <a:pt x="85636" y="42815"/>
                    <a:pt x="86457" y="50206"/>
                    <a:pt x="85362" y="56502"/>
                  </a:cubicBezTo>
                  <a:cubicBezTo>
                    <a:pt x="84267" y="62797"/>
                    <a:pt x="81530" y="68363"/>
                    <a:pt x="77241" y="73108"/>
                  </a:cubicBezTo>
                  <a:cubicBezTo>
                    <a:pt x="72862" y="77852"/>
                    <a:pt x="66749" y="81502"/>
                    <a:pt x="58902" y="84148"/>
                  </a:cubicBezTo>
                  <a:cubicBezTo>
                    <a:pt x="50872" y="86794"/>
                    <a:pt x="43847" y="87615"/>
                    <a:pt x="37733" y="86794"/>
                  </a:cubicBezTo>
                  <a:cubicBezTo>
                    <a:pt x="31620" y="85882"/>
                    <a:pt x="26054" y="83236"/>
                    <a:pt x="21036" y="78674"/>
                  </a:cubicBezTo>
                  <a:cubicBezTo>
                    <a:pt x="15927" y="74020"/>
                    <a:pt x="12094" y="67542"/>
                    <a:pt x="9448" y="59056"/>
                  </a:cubicBezTo>
                  <a:close/>
                  <a:moveTo>
                    <a:pt x="31438" y="51940"/>
                  </a:moveTo>
                  <a:cubicBezTo>
                    <a:pt x="33719" y="59239"/>
                    <a:pt x="36730" y="64075"/>
                    <a:pt x="40471" y="66356"/>
                  </a:cubicBezTo>
                  <a:cubicBezTo>
                    <a:pt x="44121" y="68637"/>
                    <a:pt x="48318" y="69093"/>
                    <a:pt x="52880" y="67542"/>
                  </a:cubicBezTo>
                  <a:cubicBezTo>
                    <a:pt x="57624" y="65991"/>
                    <a:pt x="60818" y="63254"/>
                    <a:pt x="62369" y="59239"/>
                  </a:cubicBezTo>
                  <a:cubicBezTo>
                    <a:pt x="64011" y="55224"/>
                    <a:pt x="63464" y="49202"/>
                    <a:pt x="60909" y="41173"/>
                  </a:cubicBezTo>
                  <a:cubicBezTo>
                    <a:pt x="58719" y="34330"/>
                    <a:pt x="55800" y="29859"/>
                    <a:pt x="52150" y="27578"/>
                  </a:cubicBezTo>
                  <a:cubicBezTo>
                    <a:pt x="48409" y="25297"/>
                    <a:pt x="44303" y="24932"/>
                    <a:pt x="39650" y="26483"/>
                  </a:cubicBezTo>
                  <a:cubicBezTo>
                    <a:pt x="35179" y="27943"/>
                    <a:pt x="32168" y="30680"/>
                    <a:pt x="30434" y="34786"/>
                  </a:cubicBezTo>
                  <a:cubicBezTo>
                    <a:pt x="28792" y="38892"/>
                    <a:pt x="29157" y="44640"/>
                    <a:pt x="31438" y="51940"/>
                  </a:cubicBez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377767-CAFB-40D1-9DB5-6E92C3CF2F56}"/>
                </a:ext>
              </a:extLst>
            </p:cNvPr>
            <p:cNvSpPr/>
            <p:nvPr/>
          </p:nvSpPr>
          <p:spPr>
            <a:xfrm>
              <a:off x="11487451" y="1971338"/>
              <a:ext cx="91242" cy="91242"/>
            </a:xfrm>
            <a:custGeom>
              <a:avLst/>
              <a:gdLst>
                <a:gd name="connsiteX0" fmla="*/ 51864 w 91242"/>
                <a:gd name="connsiteY0" fmla="*/ 57854 h 91242"/>
                <a:gd name="connsiteX1" fmla="*/ 46024 w 91242"/>
                <a:gd name="connsiteY1" fmla="*/ 43164 h 91242"/>
                <a:gd name="connsiteX2" fmla="*/ 79237 w 91242"/>
                <a:gd name="connsiteY2" fmla="*/ 29661 h 91242"/>
                <a:gd name="connsiteX3" fmla="*/ 91098 w 91242"/>
                <a:gd name="connsiteY3" fmla="*/ 59771 h 91242"/>
                <a:gd name="connsiteX4" fmla="*/ 77777 w 91242"/>
                <a:gd name="connsiteY4" fmla="*/ 75555 h 91242"/>
                <a:gd name="connsiteX5" fmla="*/ 61353 w 91242"/>
                <a:gd name="connsiteY5" fmla="*/ 85045 h 91242"/>
                <a:gd name="connsiteX6" fmla="*/ 39455 w 91242"/>
                <a:gd name="connsiteY6" fmla="*/ 88968 h 91242"/>
                <a:gd name="connsiteX7" fmla="*/ 22302 w 91242"/>
                <a:gd name="connsiteY7" fmla="*/ 81121 h 91242"/>
                <a:gd name="connsiteX8" fmla="*/ 10349 w 91242"/>
                <a:gd name="connsiteY8" fmla="*/ 63420 h 91242"/>
                <a:gd name="connsiteX9" fmla="*/ 7155 w 91242"/>
                <a:gd name="connsiteY9" fmla="*/ 41431 h 91242"/>
                <a:gd name="connsiteX10" fmla="*/ 15823 w 91242"/>
                <a:gd name="connsiteY10" fmla="*/ 22909 h 91242"/>
                <a:gd name="connsiteX11" fmla="*/ 33524 w 91242"/>
                <a:gd name="connsiteY11" fmla="*/ 11777 h 91242"/>
                <a:gd name="connsiteX12" fmla="*/ 51590 w 91242"/>
                <a:gd name="connsiteY12" fmla="*/ 6850 h 91242"/>
                <a:gd name="connsiteX13" fmla="*/ 63634 w 91242"/>
                <a:gd name="connsiteY13" fmla="*/ 9587 h 91242"/>
                <a:gd name="connsiteX14" fmla="*/ 73762 w 91242"/>
                <a:gd name="connsiteY14" fmla="*/ 18529 h 91242"/>
                <a:gd name="connsiteX15" fmla="*/ 54510 w 91242"/>
                <a:gd name="connsiteY15" fmla="*/ 30664 h 91242"/>
                <a:gd name="connsiteX16" fmla="*/ 47758 w 91242"/>
                <a:gd name="connsiteY16" fmla="*/ 26285 h 91242"/>
                <a:gd name="connsiteX17" fmla="*/ 39090 w 91242"/>
                <a:gd name="connsiteY17" fmla="*/ 27379 h 91242"/>
                <a:gd name="connsiteX18" fmla="*/ 29783 w 91242"/>
                <a:gd name="connsiteY18" fmla="*/ 36960 h 91242"/>
                <a:gd name="connsiteX19" fmla="*/ 31791 w 91242"/>
                <a:gd name="connsiteY19" fmla="*/ 54387 h 91242"/>
                <a:gd name="connsiteX20" fmla="*/ 42466 w 91242"/>
                <a:gd name="connsiteY20" fmla="*/ 68986 h 91242"/>
                <a:gd name="connsiteX21" fmla="*/ 56244 w 91242"/>
                <a:gd name="connsiteY21" fmla="*/ 69077 h 91242"/>
                <a:gd name="connsiteX22" fmla="*/ 62722 w 91242"/>
                <a:gd name="connsiteY22" fmla="*/ 65245 h 91242"/>
                <a:gd name="connsiteX23" fmla="*/ 68744 w 91242"/>
                <a:gd name="connsiteY23" fmla="*/ 58584 h 91242"/>
                <a:gd name="connsiteX24" fmla="*/ 66098 w 91242"/>
                <a:gd name="connsiteY24" fmla="*/ 51924 h 91242"/>
                <a:gd name="connsiteX25" fmla="*/ 51864 w 91242"/>
                <a:gd name="connsiteY25" fmla="*/ 57854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1242" h="91242">
                  <a:moveTo>
                    <a:pt x="51864" y="57854"/>
                  </a:moveTo>
                  <a:lnTo>
                    <a:pt x="46024" y="43164"/>
                  </a:lnTo>
                  <a:lnTo>
                    <a:pt x="79237" y="29661"/>
                  </a:lnTo>
                  <a:lnTo>
                    <a:pt x="91098" y="59771"/>
                  </a:lnTo>
                  <a:cubicBezTo>
                    <a:pt x="86445" y="66705"/>
                    <a:pt x="82065" y="71997"/>
                    <a:pt x="77777" y="75555"/>
                  </a:cubicBezTo>
                  <a:cubicBezTo>
                    <a:pt x="73488" y="79114"/>
                    <a:pt x="68014" y="82307"/>
                    <a:pt x="61353" y="85045"/>
                  </a:cubicBezTo>
                  <a:cubicBezTo>
                    <a:pt x="53141" y="88421"/>
                    <a:pt x="45842" y="89698"/>
                    <a:pt x="39455" y="88968"/>
                  </a:cubicBezTo>
                  <a:cubicBezTo>
                    <a:pt x="33159" y="88238"/>
                    <a:pt x="27411" y="85592"/>
                    <a:pt x="22302" y="81121"/>
                  </a:cubicBezTo>
                  <a:cubicBezTo>
                    <a:pt x="17192" y="76650"/>
                    <a:pt x="13269" y="70720"/>
                    <a:pt x="10349" y="63420"/>
                  </a:cubicBezTo>
                  <a:cubicBezTo>
                    <a:pt x="7338" y="55756"/>
                    <a:pt x="6243" y="48365"/>
                    <a:pt x="7155" y="41431"/>
                  </a:cubicBezTo>
                  <a:cubicBezTo>
                    <a:pt x="8068" y="34496"/>
                    <a:pt x="10896" y="28292"/>
                    <a:pt x="15823" y="22909"/>
                  </a:cubicBezTo>
                  <a:cubicBezTo>
                    <a:pt x="19655" y="18711"/>
                    <a:pt x="25495" y="14971"/>
                    <a:pt x="33524" y="11777"/>
                  </a:cubicBezTo>
                  <a:cubicBezTo>
                    <a:pt x="41189" y="8675"/>
                    <a:pt x="47211" y="7032"/>
                    <a:pt x="51590" y="6850"/>
                  </a:cubicBezTo>
                  <a:cubicBezTo>
                    <a:pt x="55970" y="6759"/>
                    <a:pt x="59985" y="7580"/>
                    <a:pt x="63634" y="9587"/>
                  </a:cubicBezTo>
                  <a:cubicBezTo>
                    <a:pt x="67284" y="11503"/>
                    <a:pt x="70660" y="14514"/>
                    <a:pt x="73762" y="18529"/>
                  </a:cubicBezTo>
                  <a:lnTo>
                    <a:pt x="54510" y="30664"/>
                  </a:lnTo>
                  <a:cubicBezTo>
                    <a:pt x="52594" y="28383"/>
                    <a:pt x="50313" y="26923"/>
                    <a:pt x="47758" y="26285"/>
                  </a:cubicBezTo>
                  <a:cubicBezTo>
                    <a:pt x="45203" y="25737"/>
                    <a:pt x="42284" y="26011"/>
                    <a:pt x="39090" y="27379"/>
                  </a:cubicBezTo>
                  <a:cubicBezTo>
                    <a:pt x="34345" y="29296"/>
                    <a:pt x="31243" y="32489"/>
                    <a:pt x="29783" y="36960"/>
                  </a:cubicBezTo>
                  <a:cubicBezTo>
                    <a:pt x="28323" y="41431"/>
                    <a:pt x="28962" y="47270"/>
                    <a:pt x="31791" y="54387"/>
                  </a:cubicBezTo>
                  <a:cubicBezTo>
                    <a:pt x="34802" y="62052"/>
                    <a:pt x="38360" y="66887"/>
                    <a:pt x="42466" y="68986"/>
                  </a:cubicBezTo>
                  <a:cubicBezTo>
                    <a:pt x="46572" y="71084"/>
                    <a:pt x="51134" y="71176"/>
                    <a:pt x="56244" y="69077"/>
                  </a:cubicBezTo>
                  <a:cubicBezTo>
                    <a:pt x="58616" y="68073"/>
                    <a:pt x="60806" y="66796"/>
                    <a:pt x="62722" y="65245"/>
                  </a:cubicBezTo>
                  <a:cubicBezTo>
                    <a:pt x="64638" y="63694"/>
                    <a:pt x="66645" y="61413"/>
                    <a:pt x="68744" y="58584"/>
                  </a:cubicBezTo>
                  <a:lnTo>
                    <a:pt x="66098" y="51924"/>
                  </a:lnTo>
                  <a:lnTo>
                    <a:pt x="51864" y="57854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973EF3D-3D2C-469A-B883-85580D149CCD}"/>
                </a:ext>
              </a:extLst>
            </p:cNvPr>
            <p:cNvSpPr/>
            <p:nvPr/>
          </p:nvSpPr>
          <p:spPr>
            <a:xfrm>
              <a:off x="11607382" y="1922439"/>
              <a:ext cx="91242" cy="100366"/>
            </a:xfrm>
            <a:custGeom>
              <a:avLst/>
              <a:gdLst>
                <a:gd name="connsiteX0" fmla="*/ 58578 w 91242"/>
                <a:gd name="connsiteY0" fmla="*/ 62683 h 100366"/>
                <a:gd name="connsiteX1" fmla="*/ 35402 w 91242"/>
                <a:gd name="connsiteY1" fmla="*/ 75275 h 100366"/>
                <a:gd name="connsiteX2" fmla="*/ 38048 w 91242"/>
                <a:gd name="connsiteY2" fmla="*/ 88049 h 100366"/>
                <a:gd name="connsiteX3" fmla="*/ 17245 w 91242"/>
                <a:gd name="connsiteY3" fmla="*/ 99363 h 100366"/>
                <a:gd name="connsiteX4" fmla="*/ 6843 w 91242"/>
                <a:gd name="connsiteY4" fmla="*/ 18887 h 100366"/>
                <a:gd name="connsiteX5" fmla="*/ 29106 w 91242"/>
                <a:gd name="connsiteY5" fmla="*/ 6843 h 100366"/>
                <a:gd name="connsiteX6" fmla="*/ 89144 w 91242"/>
                <a:gd name="connsiteY6" fmla="*/ 60402 h 100366"/>
                <a:gd name="connsiteX7" fmla="*/ 67793 w 91242"/>
                <a:gd name="connsiteY7" fmla="*/ 71990 h 100366"/>
                <a:gd name="connsiteX8" fmla="*/ 58578 w 91242"/>
                <a:gd name="connsiteY8" fmla="*/ 62683 h 100366"/>
                <a:gd name="connsiteX9" fmla="*/ 46716 w 91242"/>
                <a:gd name="connsiteY9" fmla="*/ 50548 h 100366"/>
                <a:gd name="connsiteX10" fmla="*/ 26734 w 91242"/>
                <a:gd name="connsiteY10" fmla="*/ 30384 h 100366"/>
                <a:gd name="connsiteX11" fmla="*/ 32209 w 91242"/>
                <a:gd name="connsiteY11" fmla="*/ 58395 h 100366"/>
                <a:gd name="connsiteX12" fmla="*/ 46716 w 91242"/>
                <a:gd name="connsiteY12" fmla="*/ 50548 h 1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242" h="100366">
                  <a:moveTo>
                    <a:pt x="58578" y="62683"/>
                  </a:moveTo>
                  <a:lnTo>
                    <a:pt x="35402" y="75275"/>
                  </a:lnTo>
                  <a:lnTo>
                    <a:pt x="38048" y="88049"/>
                  </a:lnTo>
                  <a:lnTo>
                    <a:pt x="17245" y="99363"/>
                  </a:lnTo>
                  <a:lnTo>
                    <a:pt x="6843" y="18887"/>
                  </a:lnTo>
                  <a:lnTo>
                    <a:pt x="29106" y="6843"/>
                  </a:lnTo>
                  <a:lnTo>
                    <a:pt x="89144" y="60402"/>
                  </a:lnTo>
                  <a:lnTo>
                    <a:pt x="67793" y="71990"/>
                  </a:lnTo>
                  <a:lnTo>
                    <a:pt x="58578" y="62683"/>
                  </a:lnTo>
                  <a:close/>
                  <a:moveTo>
                    <a:pt x="46716" y="50548"/>
                  </a:moveTo>
                  <a:lnTo>
                    <a:pt x="26734" y="30384"/>
                  </a:lnTo>
                  <a:lnTo>
                    <a:pt x="32209" y="58395"/>
                  </a:lnTo>
                  <a:lnTo>
                    <a:pt x="46716" y="50548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BE138AB0-60AF-4C06-934C-E40D9222C0C8}"/>
                </a:ext>
              </a:extLst>
            </p:cNvPr>
            <p:cNvSpPr/>
            <p:nvPr/>
          </p:nvSpPr>
          <p:spPr>
            <a:xfrm>
              <a:off x="11658569" y="1866416"/>
              <a:ext cx="109491" cy="109491"/>
            </a:xfrm>
            <a:custGeom>
              <a:avLst/>
              <a:gdLst>
                <a:gd name="connsiteX0" fmla="*/ 6843 w 109490"/>
                <a:gd name="connsiteY0" fmla="*/ 46716 h 109490"/>
                <a:gd name="connsiteX1" fmla="*/ 24909 w 109490"/>
                <a:gd name="connsiteY1" fmla="*/ 34672 h 109490"/>
                <a:gd name="connsiteX2" fmla="*/ 71169 w 109490"/>
                <a:gd name="connsiteY2" fmla="*/ 54107 h 109490"/>
                <a:gd name="connsiteX3" fmla="*/ 48450 w 109490"/>
                <a:gd name="connsiteY3" fmla="*/ 18978 h 109490"/>
                <a:gd name="connsiteX4" fmla="*/ 66698 w 109490"/>
                <a:gd name="connsiteY4" fmla="*/ 6843 h 109490"/>
                <a:gd name="connsiteX5" fmla="*/ 107757 w 109490"/>
                <a:gd name="connsiteY5" fmla="*/ 70348 h 109490"/>
                <a:gd name="connsiteX6" fmla="*/ 89509 w 109490"/>
                <a:gd name="connsiteY6" fmla="*/ 82483 h 109490"/>
                <a:gd name="connsiteX7" fmla="*/ 43522 w 109490"/>
                <a:gd name="connsiteY7" fmla="*/ 63231 h 109490"/>
                <a:gd name="connsiteX8" fmla="*/ 66059 w 109490"/>
                <a:gd name="connsiteY8" fmla="*/ 98085 h 109490"/>
                <a:gd name="connsiteX9" fmla="*/ 47902 w 109490"/>
                <a:gd name="connsiteY9" fmla="*/ 110221 h 109490"/>
                <a:gd name="connsiteX10" fmla="*/ 6843 w 109490"/>
                <a:gd name="connsiteY10" fmla="*/ 46716 h 10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490" h="109490">
                  <a:moveTo>
                    <a:pt x="6843" y="46716"/>
                  </a:moveTo>
                  <a:lnTo>
                    <a:pt x="24909" y="34672"/>
                  </a:lnTo>
                  <a:lnTo>
                    <a:pt x="71169" y="54107"/>
                  </a:lnTo>
                  <a:lnTo>
                    <a:pt x="48450" y="18978"/>
                  </a:lnTo>
                  <a:lnTo>
                    <a:pt x="66698" y="6843"/>
                  </a:lnTo>
                  <a:lnTo>
                    <a:pt x="107757" y="70348"/>
                  </a:lnTo>
                  <a:lnTo>
                    <a:pt x="89509" y="82483"/>
                  </a:lnTo>
                  <a:lnTo>
                    <a:pt x="43522" y="63231"/>
                  </a:lnTo>
                  <a:lnTo>
                    <a:pt x="66059" y="98085"/>
                  </a:lnTo>
                  <a:lnTo>
                    <a:pt x="47902" y="110221"/>
                  </a:lnTo>
                  <a:lnTo>
                    <a:pt x="6843" y="46716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8F33AF1-407C-44C1-AF18-EEDFA4230CD7}"/>
                </a:ext>
              </a:extLst>
            </p:cNvPr>
            <p:cNvSpPr/>
            <p:nvPr/>
          </p:nvSpPr>
          <p:spPr>
            <a:xfrm>
              <a:off x="11743607" y="1830193"/>
              <a:ext cx="100366" cy="100366"/>
            </a:xfrm>
            <a:custGeom>
              <a:avLst/>
              <a:gdLst>
                <a:gd name="connsiteX0" fmla="*/ 65968 w 100366"/>
                <a:gd name="connsiteY0" fmla="*/ 55840 h 100366"/>
                <a:gd name="connsiteX1" fmla="*/ 45621 w 100366"/>
                <a:gd name="connsiteY1" fmla="*/ 72720 h 100366"/>
                <a:gd name="connsiteX2" fmla="*/ 50639 w 100366"/>
                <a:gd name="connsiteY2" fmla="*/ 84764 h 100366"/>
                <a:gd name="connsiteX3" fmla="*/ 32300 w 100366"/>
                <a:gd name="connsiteY3" fmla="*/ 99910 h 100366"/>
                <a:gd name="connsiteX4" fmla="*/ 6843 w 100366"/>
                <a:gd name="connsiteY4" fmla="*/ 22993 h 100366"/>
                <a:gd name="connsiteX5" fmla="*/ 26369 w 100366"/>
                <a:gd name="connsiteY5" fmla="*/ 6843 h 100366"/>
                <a:gd name="connsiteX6" fmla="*/ 95439 w 100366"/>
                <a:gd name="connsiteY6" fmla="*/ 47720 h 100366"/>
                <a:gd name="connsiteX7" fmla="*/ 76644 w 100366"/>
                <a:gd name="connsiteY7" fmla="*/ 63231 h 100366"/>
                <a:gd name="connsiteX8" fmla="*/ 65968 w 100366"/>
                <a:gd name="connsiteY8" fmla="*/ 55840 h 100366"/>
                <a:gd name="connsiteX9" fmla="*/ 52008 w 100366"/>
                <a:gd name="connsiteY9" fmla="*/ 46169 h 100366"/>
                <a:gd name="connsiteX10" fmla="*/ 28559 w 100366"/>
                <a:gd name="connsiteY10" fmla="*/ 30292 h 100366"/>
                <a:gd name="connsiteX11" fmla="*/ 39234 w 100366"/>
                <a:gd name="connsiteY11" fmla="*/ 56753 h 100366"/>
                <a:gd name="connsiteX12" fmla="*/ 52008 w 100366"/>
                <a:gd name="connsiteY12" fmla="*/ 46169 h 1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6" h="100366">
                  <a:moveTo>
                    <a:pt x="65968" y="55840"/>
                  </a:moveTo>
                  <a:lnTo>
                    <a:pt x="45621" y="72720"/>
                  </a:lnTo>
                  <a:lnTo>
                    <a:pt x="50639" y="84764"/>
                  </a:lnTo>
                  <a:lnTo>
                    <a:pt x="32300" y="99910"/>
                  </a:lnTo>
                  <a:lnTo>
                    <a:pt x="6843" y="22993"/>
                  </a:lnTo>
                  <a:lnTo>
                    <a:pt x="26369" y="6843"/>
                  </a:lnTo>
                  <a:lnTo>
                    <a:pt x="95439" y="47720"/>
                  </a:lnTo>
                  <a:lnTo>
                    <a:pt x="76644" y="63231"/>
                  </a:lnTo>
                  <a:lnTo>
                    <a:pt x="65968" y="55840"/>
                  </a:lnTo>
                  <a:close/>
                  <a:moveTo>
                    <a:pt x="52008" y="46169"/>
                  </a:moveTo>
                  <a:lnTo>
                    <a:pt x="28559" y="30292"/>
                  </a:lnTo>
                  <a:lnTo>
                    <a:pt x="39234" y="56753"/>
                  </a:lnTo>
                  <a:lnTo>
                    <a:pt x="52008" y="46169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72461E8-E2DB-4DD3-BE43-9751D1C544AD}"/>
                </a:ext>
              </a:extLst>
            </p:cNvPr>
            <p:cNvSpPr/>
            <p:nvPr/>
          </p:nvSpPr>
          <p:spPr>
            <a:xfrm>
              <a:off x="11787677" y="1791962"/>
              <a:ext cx="100366" cy="82118"/>
            </a:xfrm>
            <a:custGeom>
              <a:avLst/>
              <a:gdLst>
                <a:gd name="connsiteX0" fmla="*/ 6843 w 100366"/>
                <a:gd name="connsiteY0" fmla="*/ 23541 h 82118"/>
                <a:gd name="connsiteX1" fmla="*/ 23084 w 100366"/>
                <a:gd name="connsiteY1" fmla="*/ 6843 h 82118"/>
                <a:gd name="connsiteX2" fmla="*/ 63140 w 100366"/>
                <a:gd name="connsiteY2" fmla="*/ 47172 h 82118"/>
                <a:gd name="connsiteX3" fmla="*/ 88596 w 100366"/>
                <a:gd name="connsiteY3" fmla="*/ 21168 h 82118"/>
                <a:gd name="connsiteX4" fmla="*/ 101735 w 100366"/>
                <a:gd name="connsiteY4" fmla="*/ 34307 h 82118"/>
                <a:gd name="connsiteX5" fmla="*/ 60037 w 100366"/>
                <a:gd name="connsiteY5" fmla="*/ 77008 h 82118"/>
                <a:gd name="connsiteX6" fmla="*/ 6843 w 100366"/>
                <a:gd name="connsiteY6" fmla="*/ 23541 h 8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66" h="82118">
                  <a:moveTo>
                    <a:pt x="6843" y="23541"/>
                  </a:moveTo>
                  <a:lnTo>
                    <a:pt x="23084" y="6843"/>
                  </a:lnTo>
                  <a:lnTo>
                    <a:pt x="63140" y="47172"/>
                  </a:lnTo>
                  <a:lnTo>
                    <a:pt x="88596" y="21168"/>
                  </a:lnTo>
                  <a:lnTo>
                    <a:pt x="101735" y="34307"/>
                  </a:lnTo>
                  <a:lnTo>
                    <a:pt x="60037" y="77008"/>
                  </a:lnTo>
                  <a:lnTo>
                    <a:pt x="6843" y="23541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19A01DC-0A3C-4F2A-9AD5-E1AE3C80CCF3}"/>
                </a:ext>
              </a:extLst>
            </p:cNvPr>
            <p:cNvSpPr/>
            <p:nvPr/>
          </p:nvSpPr>
          <p:spPr>
            <a:xfrm>
              <a:off x="11824356" y="1707928"/>
              <a:ext cx="100366" cy="100366"/>
            </a:xfrm>
            <a:custGeom>
              <a:avLst/>
              <a:gdLst>
                <a:gd name="connsiteX0" fmla="*/ 6843 w 100366"/>
                <a:gd name="connsiteY0" fmla="*/ 71351 h 100366"/>
                <a:gd name="connsiteX1" fmla="*/ 22902 w 100366"/>
                <a:gd name="connsiteY1" fmla="*/ 51004 h 100366"/>
                <a:gd name="connsiteX2" fmla="*/ 52008 w 100366"/>
                <a:gd name="connsiteY2" fmla="*/ 55110 h 100366"/>
                <a:gd name="connsiteX3" fmla="*/ 41789 w 100366"/>
                <a:gd name="connsiteY3" fmla="*/ 27099 h 100366"/>
                <a:gd name="connsiteX4" fmla="*/ 57756 w 100366"/>
                <a:gd name="connsiteY4" fmla="*/ 6843 h 100366"/>
                <a:gd name="connsiteX5" fmla="*/ 73450 w 100366"/>
                <a:gd name="connsiteY5" fmla="*/ 57483 h 100366"/>
                <a:gd name="connsiteX6" fmla="*/ 97903 w 100366"/>
                <a:gd name="connsiteY6" fmla="*/ 77373 h 100366"/>
                <a:gd name="connsiteX7" fmla="*/ 83395 w 100366"/>
                <a:gd name="connsiteY7" fmla="*/ 95713 h 100366"/>
                <a:gd name="connsiteX8" fmla="*/ 58942 w 100366"/>
                <a:gd name="connsiteY8" fmla="*/ 75822 h 100366"/>
                <a:gd name="connsiteX9" fmla="*/ 6843 w 100366"/>
                <a:gd name="connsiteY9" fmla="*/ 71351 h 1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66" h="100366">
                  <a:moveTo>
                    <a:pt x="6843" y="71351"/>
                  </a:moveTo>
                  <a:lnTo>
                    <a:pt x="22902" y="51004"/>
                  </a:lnTo>
                  <a:lnTo>
                    <a:pt x="52008" y="55110"/>
                  </a:lnTo>
                  <a:lnTo>
                    <a:pt x="41789" y="27099"/>
                  </a:lnTo>
                  <a:lnTo>
                    <a:pt x="57756" y="6843"/>
                  </a:lnTo>
                  <a:lnTo>
                    <a:pt x="73450" y="57483"/>
                  </a:lnTo>
                  <a:lnTo>
                    <a:pt x="97903" y="77373"/>
                  </a:lnTo>
                  <a:lnTo>
                    <a:pt x="83395" y="95713"/>
                  </a:lnTo>
                  <a:lnTo>
                    <a:pt x="58942" y="75822"/>
                  </a:lnTo>
                  <a:lnTo>
                    <a:pt x="6843" y="71351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98F48A6-686A-43DA-96E9-1B70C2FBC1FE}"/>
                </a:ext>
              </a:extLst>
            </p:cNvPr>
            <p:cNvSpPr/>
            <p:nvPr/>
          </p:nvSpPr>
          <p:spPr>
            <a:xfrm>
              <a:off x="11882037" y="1663387"/>
              <a:ext cx="91242" cy="91242"/>
            </a:xfrm>
            <a:custGeom>
              <a:avLst/>
              <a:gdLst>
                <a:gd name="connsiteX0" fmla="*/ 39857 w 91242"/>
                <a:gd name="connsiteY0" fmla="*/ 81677 h 91242"/>
                <a:gd name="connsiteX1" fmla="*/ 50259 w 91242"/>
                <a:gd name="connsiteY1" fmla="*/ 61877 h 91242"/>
                <a:gd name="connsiteX2" fmla="*/ 58744 w 91242"/>
                <a:gd name="connsiteY2" fmla="*/ 63702 h 91242"/>
                <a:gd name="connsiteX3" fmla="*/ 67960 w 91242"/>
                <a:gd name="connsiteY3" fmla="*/ 57315 h 91242"/>
                <a:gd name="connsiteX4" fmla="*/ 69967 w 91242"/>
                <a:gd name="connsiteY4" fmla="*/ 49468 h 91242"/>
                <a:gd name="connsiteX5" fmla="*/ 66774 w 91242"/>
                <a:gd name="connsiteY5" fmla="*/ 44267 h 91242"/>
                <a:gd name="connsiteX6" fmla="*/ 61025 w 91242"/>
                <a:gd name="connsiteY6" fmla="*/ 43720 h 91242"/>
                <a:gd name="connsiteX7" fmla="*/ 51080 w 91242"/>
                <a:gd name="connsiteY7" fmla="*/ 51658 h 91242"/>
                <a:gd name="connsiteX8" fmla="*/ 32010 w 91242"/>
                <a:gd name="connsiteY8" fmla="*/ 65618 h 91242"/>
                <a:gd name="connsiteX9" fmla="*/ 16317 w 91242"/>
                <a:gd name="connsiteY9" fmla="*/ 63611 h 91242"/>
                <a:gd name="connsiteX10" fmla="*/ 8743 w 91242"/>
                <a:gd name="connsiteY10" fmla="*/ 54943 h 91242"/>
                <a:gd name="connsiteX11" fmla="*/ 7101 w 91242"/>
                <a:gd name="connsiteY11" fmla="*/ 41986 h 91242"/>
                <a:gd name="connsiteX12" fmla="*/ 14218 w 91242"/>
                <a:gd name="connsiteY12" fmla="*/ 24468 h 91242"/>
                <a:gd name="connsiteX13" fmla="*/ 30185 w 91242"/>
                <a:gd name="connsiteY13" fmla="*/ 8409 h 91242"/>
                <a:gd name="connsiteX14" fmla="*/ 49346 w 91242"/>
                <a:gd name="connsiteY14" fmla="*/ 9686 h 91242"/>
                <a:gd name="connsiteX15" fmla="*/ 39036 w 91242"/>
                <a:gd name="connsiteY15" fmla="*/ 29212 h 91242"/>
                <a:gd name="connsiteX16" fmla="*/ 30824 w 91242"/>
                <a:gd name="connsiteY16" fmla="*/ 28482 h 91242"/>
                <a:gd name="connsiteX17" fmla="*/ 24802 w 91242"/>
                <a:gd name="connsiteY17" fmla="*/ 33866 h 91242"/>
                <a:gd name="connsiteX18" fmla="*/ 23068 w 91242"/>
                <a:gd name="connsiteY18" fmla="*/ 40070 h 91242"/>
                <a:gd name="connsiteX19" fmla="*/ 25532 w 91242"/>
                <a:gd name="connsiteY19" fmla="*/ 44085 h 91242"/>
                <a:gd name="connsiteX20" fmla="*/ 29182 w 91242"/>
                <a:gd name="connsiteY20" fmla="*/ 44359 h 91242"/>
                <a:gd name="connsiteX21" fmla="*/ 35569 w 91242"/>
                <a:gd name="connsiteY21" fmla="*/ 39066 h 91242"/>
                <a:gd name="connsiteX22" fmla="*/ 52540 w 91242"/>
                <a:gd name="connsiteY22" fmla="*/ 23829 h 91242"/>
                <a:gd name="connsiteX23" fmla="*/ 64584 w 91242"/>
                <a:gd name="connsiteY23" fmla="*/ 19997 h 91242"/>
                <a:gd name="connsiteX24" fmla="*/ 75624 w 91242"/>
                <a:gd name="connsiteY24" fmla="*/ 23282 h 91242"/>
                <a:gd name="connsiteX25" fmla="*/ 84840 w 91242"/>
                <a:gd name="connsiteY25" fmla="*/ 33774 h 91242"/>
                <a:gd name="connsiteX26" fmla="*/ 86847 w 91242"/>
                <a:gd name="connsiteY26" fmla="*/ 48282 h 91242"/>
                <a:gd name="connsiteX27" fmla="*/ 80095 w 91242"/>
                <a:gd name="connsiteY27" fmla="*/ 65527 h 91242"/>
                <a:gd name="connsiteX28" fmla="*/ 59930 w 91242"/>
                <a:gd name="connsiteY28" fmla="*/ 84505 h 91242"/>
                <a:gd name="connsiteX29" fmla="*/ 39857 w 91242"/>
                <a:gd name="connsiteY29" fmla="*/ 81677 h 9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1242" h="91242">
                  <a:moveTo>
                    <a:pt x="39857" y="81677"/>
                  </a:moveTo>
                  <a:lnTo>
                    <a:pt x="50259" y="61877"/>
                  </a:lnTo>
                  <a:cubicBezTo>
                    <a:pt x="53543" y="63337"/>
                    <a:pt x="56372" y="63976"/>
                    <a:pt x="58744" y="63702"/>
                  </a:cubicBezTo>
                  <a:cubicBezTo>
                    <a:pt x="62576" y="63246"/>
                    <a:pt x="65679" y="61147"/>
                    <a:pt x="67960" y="57315"/>
                  </a:cubicBezTo>
                  <a:cubicBezTo>
                    <a:pt x="69693" y="54486"/>
                    <a:pt x="70332" y="51840"/>
                    <a:pt x="69967" y="49468"/>
                  </a:cubicBezTo>
                  <a:cubicBezTo>
                    <a:pt x="69602" y="47096"/>
                    <a:pt x="68507" y="45362"/>
                    <a:pt x="66774" y="44267"/>
                  </a:cubicBezTo>
                  <a:cubicBezTo>
                    <a:pt x="65131" y="43264"/>
                    <a:pt x="63215" y="43081"/>
                    <a:pt x="61025" y="43720"/>
                  </a:cubicBezTo>
                  <a:cubicBezTo>
                    <a:pt x="58836" y="44359"/>
                    <a:pt x="55551" y="47005"/>
                    <a:pt x="51080" y="51658"/>
                  </a:cubicBezTo>
                  <a:cubicBezTo>
                    <a:pt x="43780" y="59231"/>
                    <a:pt x="37485" y="63884"/>
                    <a:pt x="32010" y="65618"/>
                  </a:cubicBezTo>
                  <a:cubicBezTo>
                    <a:pt x="26536" y="67352"/>
                    <a:pt x="21244" y="66713"/>
                    <a:pt x="16317" y="63611"/>
                  </a:cubicBezTo>
                  <a:cubicBezTo>
                    <a:pt x="13032" y="61603"/>
                    <a:pt x="10568" y="58684"/>
                    <a:pt x="8743" y="54943"/>
                  </a:cubicBezTo>
                  <a:cubicBezTo>
                    <a:pt x="7010" y="51202"/>
                    <a:pt x="6462" y="46822"/>
                    <a:pt x="7101" y="41986"/>
                  </a:cubicBezTo>
                  <a:cubicBezTo>
                    <a:pt x="7740" y="37059"/>
                    <a:pt x="10203" y="31220"/>
                    <a:pt x="14218" y="24468"/>
                  </a:cubicBezTo>
                  <a:cubicBezTo>
                    <a:pt x="19236" y="16165"/>
                    <a:pt x="24528" y="10873"/>
                    <a:pt x="30185" y="8409"/>
                  </a:cubicBezTo>
                  <a:cubicBezTo>
                    <a:pt x="35842" y="5945"/>
                    <a:pt x="42229" y="6402"/>
                    <a:pt x="49346" y="9686"/>
                  </a:cubicBezTo>
                  <a:lnTo>
                    <a:pt x="39036" y="29212"/>
                  </a:lnTo>
                  <a:cubicBezTo>
                    <a:pt x="35842" y="27935"/>
                    <a:pt x="33105" y="27661"/>
                    <a:pt x="30824" y="28482"/>
                  </a:cubicBezTo>
                  <a:cubicBezTo>
                    <a:pt x="28543" y="29304"/>
                    <a:pt x="26536" y="31037"/>
                    <a:pt x="24802" y="33866"/>
                  </a:cubicBezTo>
                  <a:cubicBezTo>
                    <a:pt x="23434" y="36147"/>
                    <a:pt x="22795" y="38245"/>
                    <a:pt x="23068" y="40070"/>
                  </a:cubicBezTo>
                  <a:cubicBezTo>
                    <a:pt x="23342" y="41895"/>
                    <a:pt x="24163" y="43172"/>
                    <a:pt x="25532" y="44085"/>
                  </a:cubicBezTo>
                  <a:cubicBezTo>
                    <a:pt x="26536" y="44723"/>
                    <a:pt x="27722" y="44815"/>
                    <a:pt x="29182" y="44359"/>
                  </a:cubicBezTo>
                  <a:cubicBezTo>
                    <a:pt x="30550" y="43902"/>
                    <a:pt x="32740" y="42169"/>
                    <a:pt x="35569" y="39066"/>
                  </a:cubicBezTo>
                  <a:cubicBezTo>
                    <a:pt x="42686" y="31493"/>
                    <a:pt x="48434" y="26384"/>
                    <a:pt x="52540" y="23829"/>
                  </a:cubicBezTo>
                  <a:cubicBezTo>
                    <a:pt x="56737" y="21274"/>
                    <a:pt x="60752" y="19906"/>
                    <a:pt x="64584" y="19997"/>
                  </a:cubicBezTo>
                  <a:cubicBezTo>
                    <a:pt x="68416" y="19997"/>
                    <a:pt x="72066" y="21092"/>
                    <a:pt x="75624" y="23282"/>
                  </a:cubicBezTo>
                  <a:cubicBezTo>
                    <a:pt x="79730" y="25836"/>
                    <a:pt x="82832" y="29304"/>
                    <a:pt x="84840" y="33774"/>
                  </a:cubicBezTo>
                  <a:cubicBezTo>
                    <a:pt x="86938" y="38245"/>
                    <a:pt x="87577" y="43081"/>
                    <a:pt x="86847" y="48282"/>
                  </a:cubicBezTo>
                  <a:cubicBezTo>
                    <a:pt x="86117" y="53483"/>
                    <a:pt x="83836" y="59231"/>
                    <a:pt x="80095" y="65527"/>
                  </a:cubicBezTo>
                  <a:cubicBezTo>
                    <a:pt x="73434" y="76567"/>
                    <a:pt x="66682" y="82863"/>
                    <a:pt x="59930" y="84505"/>
                  </a:cubicBezTo>
                  <a:cubicBezTo>
                    <a:pt x="53361" y="86056"/>
                    <a:pt x="46609" y="85144"/>
                    <a:pt x="39857" y="81677"/>
                  </a:cubicBez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5D0600B-12E5-481D-A46B-2B5EEED8FEAD}"/>
                </a:ext>
              </a:extLst>
            </p:cNvPr>
            <p:cNvSpPr/>
            <p:nvPr/>
          </p:nvSpPr>
          <p:spPr>
            <a:xfrm>
              <a:off x="11909211" y="1585299"/>
              <a:ext cx="100366" cy="82118"/>
            </a:xfrm>
            <a:custGeom>
              <a:avLst/>
              <a:gdLst>
                <a:gd name="connsiteX0" fmla="*/ 6843 w 100366"/>
                <a:gd name="connsiteY0" fmla="*/ 72081 h 82118"/>
                <a:gd name="connsiteX1" fmla="*/ 35311 w 100366"/>
                <a:gd name="connsiteY1" fmla="*/ 6843 h 82118"/>
                <a:gd name="connsiteX2" fmla="*/ 52191 w 100366"/>
                <a:gd name="connsiteY2" fmla="*/ 14416 h 82118"/>
                <a:gd name="connsiteX3" fmla="*/ 42610 w 100366"/>
                <a:gd name="connsiteY3" fmla="*/ 36314 h 82118"/>
                <a:gd name="connsiteX4" fmla="*/ 94162 w 100366"/>
                <a:gd name="connsiteY4" fmla="*/ 59490 h 82118"/>
                <a:gd name="connsiteX5" fmla="*/ 84764 w 100366"/>
                <a:gd name="connsiteY5" fmla="*/ 80932 h 82118"/>
                <a:gd name="connsiteX6" fmla="*/ 33212 w 100366"/>
                <a:gd name="connsiteY6" fmla="*/ 57756 h 82118"/>
                <a:gd name="connsiteX7" fmla="*/ 23632 w 100366"/>
                <a:gd name="connsiteY7" fmla="*/ 79655 h 82118"/>
                <a:gd name="connsiteX8" fmla="*/ 6843 w 100366"/>
                <a:gd name="connsiteY8" fmla="*/ 72081 h 8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66" h="82118">
                  <a:moveTo>
                    <a:pt x="6843" y="72081"/>
                  </a:moveTo>
                  <a:lnTo>
                    <a:pt x="35311" y="6843"/>
                  </a:lnTo>
                  <a:lnTo>
                    <a:pt x="52191" y="14416"/>
                  </a:lnTo>
                  <a:lnTo>
                    <a:pt x="42610" y="36314"/>
                  </a:lnTo>
                  <a:lnTo>
                    <a:pt x="94162" y="59490"/>
                  </a:lnTo>
                  <a:lnTo>
                    <a:pt x="84764" y="80932"/>
                  </a:lnTo>
                  <a:lnTo>
                    <a:pt x="33212" y="57756"/>
                  </a:lnTo>
                  <a:lnTo>
                    <a:pt x="23632" y="79655"/>
                  </a:lnTo>
                  <a:lnTo>
                    <a:pt x="6843" y="72081"/>
                  </a:ln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423EA197-960A-45ED-9D49-9B6B3B2D224B}"/>
                </a:ext>
              </a:extLst>
            </p:cNvPr>
            <p:cNvSpPr/>
            <p:nvPr/>
          </p:nvSpPr>
          <p:spPr>
            <a:xfrm>
              <a:off x="11944493" y="1524510"/>
              <a:ext cx="91242" cy="82118"/>
            </a:xfrm>
            <a:custGeom>
              <a:avLst/>
              <a:gdLst>
                <a:gd name="connsiteX0" fmla="*/ 49026 w 91242"/>
                <a:gd name="connsiteY0" fmla="*/ 79311 h 82118"/>
                <a:gd name="connsiteX1" fmla="*/ 53862 w 91242"/>
                <a:gd name="connsiteY1" fmla="*/ 57504 h 82118"/>
                <a:gd name="connsiteX2" fmla="*/ 62530 w 91242"/>
                <a:gd name="connsiteY2" fmla="*/ 56957 h 82118"/>
                <a:gd name="connsiteX3" fmla="*/ 69738 w 91242"/>
                <a:gd name="connsiteY3" fmla="*/ 48289 h 82118"/>
                <a:gd name="connsiteX4" fmla="*/ 69647 w 91242"/>
                <a:gd name="connsiteY4" fmla="*/ 40168 h 82118"/>
                <a:gd name="connsiteX5" fmla="*/ 65267 w 91242"/>
                <a:gd name="connsiteY5" fmla="*/ 36062 h 82118"/>
                <a:gd name="connsiteX6" fmla="*/ 59519 w 91242"/>
                <a:gd name="connsiteY6" fmla="*/ 37066 h 82118"/>
                <a:gd name="connsiteX7" fmla="*/ 52037 w 91242"/>
                <a:gd name="connsiteY7" fmla="*/ 47376 h 82118"/>
                <a:gd name="connsiteX8" fmla="*/ 37256 w 91242"/>
                <a:gd name="connsiteY8" fmla="*/ 65990 h 82118"/>
                <a:gd name="connsiteX9" fmla="*/ 21562 w 91242"/>
                <a:gd name="connsiteY9" fmla="*/ 68271 h 82118"/>
                <a:gd name="connsiteX10" fmla="*/ 11982 w 91242"/>
                <a:gd name="connsiteY10" fmla="*/ 61884 h 82118"/>
                <a:gd name="connsiteX11" fmla="*/ 7055 w 91242"/>
                <a:gd name="connsiteY11" fmla="*/ 49840 h 82118"/>
                <a:gd name="connsiteX12" fmla="*/ 9336 w 91242"/>
                <a:gd name="connsiteY12" fmla="*/ 31044 h 82118"/>
                <a:gd name="connsiteX13" fmla="*/ 20559 w 91242"/>
                <a:gd name="connsiteY13" fmla="*/ 11244 h 82118"/>
                <a:gd name="connsiteX14" fmla="*/ 39354 w 91242"/>
                <a:gd name="connsiteY14" fmla="*/ 7321 h 82118"/>
                <a:gd name="connsiteX15" fmla="*/ 34519 w 91242"/>
                <a:gd name="connsiteY15" fmla="*/ 28945 h 82118"/>
                <a:gd name="connsiteX16" fmla="*/ 26398 w 91242"/>
                <a:gd name="connsiteY16" fmla="*/ 30405 h 82118"/>
                <a:gd name="connsiteX17" fmla="*/ 22018 w 91242"/>
                <a:gd name="connsiteY17" fmla="*/ 37248 h 82118"/>
                <a:gd name="connsiteX18" fmla="*/ 21927 w 91242"/>
                <a:gd name="connsiteY18" fmla="*/ 43635 h 82118"/>
                <a:gd name="connsiteX19" fmla="*/ 25394 w 91242"/>
                <a:gd name="connsiteY19" fmla="*/ 46829 h 82118"/>
                <a:gd name="connsiteX20" fmla="*/ 28953 w 91242"/>
                <a:gd name="connsiteY20" fmla="*/ 46099 h 82118"/>
                <a:gd name="connsiteX21" fmla="*/ 33789 w 91242"/>
                <a:gd name="connsiteY21" fmla="*/ 39347 h 82118"/>
                <a:gd name="connsiteX22" fmla="*/ 46198 w 91242"/>
                <a:gd name="connsiteY22" fmla="*/ 20004 h 82118"/>
                <a:gd name="connsiteX23" fmla="*/ 56873 w 91242"/>
                <a:gd name="connsiteY23" fmla="*/ 13069 h 82118"/>
                <a:gd name="connsiteX24" fmla="*/ 68370 w 91242"/>
                <a:gd name="connsiteY24" fmla="*/ 13252 h 82118"/>
                <a:gd name="connsiteX25" fmla="*/ 80049 w 91242"/>
                <a:gd name="connsiteY25" fmla="*/ 20916 h 82118"/>
                <a:gd name="connsiteX26" fmla="*/ 85797 w 91242"/>
                <a:gd name="connsiteY26" fmla="*/ 34420 h 82118"/>
                <a:gd name="connsiteX27" fmla="*/ 83789 w 91242"/>
                <a:gd name="connsiteY27" fmla="*/ 52851 h 82118"/>
                <a:gd name="connsiteX28" fmla="*/ 69373 w 91242"/>
                <a:gd name="connsiteY28" fmla="*/ 76574 h 82118"/>
                <a:gd name="connsiteX29" fmla="*/ 49026 w 91242"/>
                <a:gd name="connsiteY29" fmla="*/ 79311 h 8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1242" h="82118">
                  <a:moveTo>
                    <a:pt x="49026" y="79311"/>
                  </a:moveTo>
                  <a:lnTo>
                    <a:pt x="53862" y="57504"/>
                  </a:lnTo>
                  <a:cubicBezTo>
                    <a:pt x="57420" y="58052"/>
                    <a:pt x="60340" y="57869"/>
                    <a:pt x="62530" y="56957"/>
                  </a:cubicBezTo>
                  <a:cubicBezTo>
                    <a:pt x="66088" y="55497"/>
                    <a:pt x="68552" y="52577"/>
                    <a:pt x="69738" y="48289"/>
                  </a:cubicBezTo>
                  <a:cubicBezTo>
                    <a:pt x="70651" y="45095"/>
                    <a:pt x="70651" y="42358"/>
                    <a:pt x="69647" y="40168"/>
                  </a:cubicBezTo>
                  <a:cubicBezTo>
                    <a:pt x="68643" y="37978"/>
                    <a:pt x="67183" y="36610"/>
                    <a:pt x="65267" y="36062"/>
                  </a:cubicBezTo>
                  <a:cubicBezTo>
                    <a:pt x="63442" y="35515"/>
                    <a:pt x="61526" y="35880"/>
                    <a:pt x="59519" y="37066"/>
                  </a:cubicBezTo>
                  <a:cubicBezTo>
                    <a:pt x="57512" y="38252"/>
                    <a:pt x="55048" y="41719"/>
                    <a:pt x="52037" y="47376"/>
                  </a:cubicBezTo>
                  <a:cubicBezTo>
                    <a:pt x="47019" y="56592"/>
                    <a:pt x="42092" y="62796"/>
                    <a:pt x="37256" y="65990"/>
                  </a:cubicBezTo>
                  <a:cubicBezTo>
                    <a:pt x="32420" y="69183"/>
                    <a:pt x="27219" y="69913"/>
                    <a:pt x="21562" y="68271"/>
                  </a:cubicBezTo>
                  <a:cubicBezTo>
                    <a:pt x="17821" y="67176"/>
                    <a:pt x="14719" y="65077"/>
                    <a:pt x="11982" y="61884"/>
                  </a:cubicBezTo>
                  <a:cubicBezTo>
                    <a:pt x="9336" y="58781"/>
                    <a:pt x="7693" y="54676"/>
                    <a:pt x="7055" y="49840"/>
                  </a:cubicBezTo>
                  <a:cubicBezTo>
                    <a:pt x="6416" y="44913"/>
                    <a:pt x="7237" y="38708"/>
                    <a:pt x="9336" y="31044"/>
                  </a:cubicBezTo>
                  <a:cubicBezTo>
                    <a:pt x="11982" y="21737"/>
                    <a:pt x="15723" y="15076"/>
                    <a:pt x="20559" y="11244"/>
                  </a:cubicBezTo>
                  <a:cubicBezTo>
                    <a:pt x="25394" y="7321"/>
                    <a:pt x="31690" y="6043"/>
                    <a:pt x="39354" y="7321"/>
                  </a:cubicBezTo>
                  <a:lnTo>
                    <a:pt x="34519" y="28945"/>
                  </a:lnTo>
                  <a:cubicBezTo>
                    <a:pt x="31143" y="28580"/>
                    <a:pt x="28405" y="29036"/>
                    <a:pt x="26398" y="30405"/>
                  </a:cubicBezTo>
                  <a:cubicBezTo>
                    <a:pt x="24391" y="31774"/>
                    <a:pt x="22931" y="34055"/>
                    <a:pt x="22018" y="37248"/>
                  </a:cubicBezTo>
                  <a:cubicBezTo>
                    <a:pt x="21289" y="39894"/>
                    <a:pt x="21289" y="41993"/>
                    <a:pt x="21927" y="43635"/>
                  </a:cubicBezTo>
                  <a:cubicBezTo>
                    <a:pt x="22657" y="45278"/>
                    <a:pt x="23752" y="46373"/>
                    <a:pt x="25394" y="46829"/>
                  </a:cubicBezTo>
                  <a:cubicBezTo>
                    <a:pt x="26581" y="47194"/>
                    <a:pt x="27767" y="46920"/>
                    <a:pt x="28953" y="46099"/>
                  </a:cubicBezTo>
                  <a:cubicBezTo>
                    <a:pt x="30230" y="45278"/>
                    <a:pt x="31781" y="43088"/>
                    <a:pt x="33789" y="39347"/>
                  </a:cubicBezTo>
                  <a:cubicBezTo>
                    <a:pt x="38716" y="30131"/>
                    <a:pt x="42822" y="23653"/>
                    <a:pt x="46198" y="20004"/>
                  </a:cubicBezTo>
                  <a:cubicBezTo>
                    <a:pt x="49574" y="16354"/>
                    <a:pt x="53132" y="14073"/>
                    <a:pt x="56873" y="13069"/>
                  </a:cubicBezTo>
                  <a:cubicBezTo>
                    <a:pt x="60614" y="12065"/>
                    <a:pt x="64446" y="12157"/>
                    <a:pt x="68370" y="13252"/>
                  </a:cubicBezTo>
                  <a:cubicBezTo>
                    <a:pt x="73023" y="14620"/>
                    <a:pt x="76855" y="17175"/>
                    <a:pt x="80049" y="20916"/>
                  </a:cubicBezTo>
                  <a:cubicBezTo>
                    <a:pt x="83242" y="24657"/>
                    <a:pt x="85158" y="29128"/>
                    <a:pt x="85797" y="34420"/>
                  </a:cubicBezTo>
                  <a:cubicBezTo>
                    <a:pt x="86435" y="39621"/>
                    <a:pt x="85797" y="45825"/>
                    <a:pt x="83789" y="52851"/>
                  </a:cubicBezTo>
                  <a:cubicBezTo>
                    <a:pt x="80231" y="65260"/>
                    <a:pt x="75395" y="73198"/>
                    <a:pt x="69373" y="76574"/>
                  </a:cubicBezTo>
                  <a:cubicBezTo>
                    <a:pt x="63260" y="79858"/>
                    <a:pt x="56508" y="80771"/>
                    <a:pt x="49026" y="79311"/>
                  </a:cubicBezTo>
                  <a:close/>
                </a:path>
              </a:pathLst>
            </a:custGeom>
            <a:solidFill>
              <a:srgbClr val="CCCC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F154C3A3-D69C-4D95-9FCB-0D67ADB49D66}"/>
              </a:ext>
            </a:extLst>
          </p:cNvPr>
          <p:cNvSpPr/>
          <p:nvPr userDrawn="1"/>
        </p:nvSpPr>
        <p:spPr>
          <a:xfrm>
            <a:off x="9860133" y="2302985"/>
            <a:ext cx="2291353" cy="866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CFCFCE"/>
                </a:solidFill>
                <a:latin typeface="Arial Narrow" panose="020B0606020202030204" pitchFamily="34" charset="0"/>
              </a:rPr>
              <a:t>2021</a:t>
            </a:r>
          </a:p>
          <a:p>
            <a:pPr algn="ctr"/>
            <a:r>
              <a:rPr lang="en-US" sz="1400" dirty="0">
                <a:solidFill>
                  <a:srgbClr val="CFCFCE"/>
                </a:solidFill>
                <a:latin typeface="Arial Narrow" panose="020B0606020202030204" pitchFamily="34" charset="0"/>
              </a:rPr>
              <a:t>International Student Paper Contest</a:t>
            </a:r>
          </a:p>
        </p:txBody>
      </p:sp>
    </p:spTree>
    <p:extLst>
      <p:ext uri="{BB962C8B-B14F-4D97-AF65-F5344CB8AC3E}">
        <p14:creationId xmlns:p14="http://schemas.microsoft.com/office/powerpoint/2010/main" val="1568150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176FD3-6907-47E6-8750-EDE3DD6DBDAD}"/>
              </a:ext>
            </a:extLst>
          </p:cNvPr>
          <p:cNvSpPr/>
          <p:nvPr userDrawn="1"/>
        </p:nvSpPr>
        <p:spPr>
          <a:xfrm>
            <a:off x="0" y="0"/>
            <a:ext cx="12192000" cy="606829"/>
          </a:xfrm>
          <a:prstGeom prst="rect">
            <a:avLst/>
          </a:prstGeom>
          <a:solidFill>
            <a:srgbClr val="666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l"/>
            <a:endParaRPr lang="en-US" sz="2800" dirty="0">
              <a:solidFill>
                <a:srgbClr val="FFCD05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CBDDD-324B-4601-B885-65B44822F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1999" cy="606828"/>
          </a:xfrm>
        </p:spPr>
        <p:txBody>
          <a:bodyPr>
            <a:noAutofit/>
          </a:bodyPr>
          <a:lstStyle>
            <a:lvl1pPr marL="137160">
              <a:lnSpc>
                <a:spcPct val="100000"/>
              </a:lnSpc>
              <a:defRPr sz="3200">
                <a:solidFill>
                  <a:srgbClr val="FFCF0E"/>
                </a:solidFill>
              </a:defRPr>
            </a:lvl1pPr>
          </a:lstStyle>
          <a:p>
            <a:r>
              <a:rPr lang="en-US" dirty="0"/>
              <a:t>Slide title &lt;single line only&gt;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0FBF9-56E3-4695-B1F6-1350DA7C3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65" y="738556"/>
            <a:ext cx="11920014" cy="4205978"/>
          </a:xfrm>
        </p:spPr>
        <p:txBody>
          <a:bodyPr/>
          <a:lstStyle>
            <a:lvl1pPr indent="-228600">
              <a:lnSpc>
                <a:spcPct val="125000"/>
              </a:lnSpc>
              <a:spcBef>
                <a:spcPts val="0"/>
              </a:spcBef>
              <a:defRPr/>
            </a:lvl1pPr>
            <a:lvl2pPr indent="-228600">
              <a:lnSpc>
                <a:spcPct val="125000"/>
              </a:lnSpc>
              <a:spcBef>
                <a:spcPts val="0"/>
              </a:spcBef>
              <a:defRPr/>
            </a:lvl2pPr>
            <a:lvl3pPr indent="-228600">
              <a:lnSpc>
                <a:spcPct val="125000"/>
              </a:lnSpc>
              <a:spcBef>
                <a:spcPts val="0"/>
              </a:spcBef>
              <a:defRPr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/>
            </a:lvl4pPr>
            <a:lvl5pPr indent="-228600">
              <a:lnSpc>
                <a:spcPct val="125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67E30-FF53-455E-9550-711ED4DF1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7794" y="114146"/>
            <a:ext cx="388485" cy="365125"/>
          </a:xfrm>
        </p:spPr>
        <p:txBody>
          <a:bodyPr/>
          <a:lstStyle>
            <a:lvl1pPr>
              <a:defRPr>
                <a:solidFill>
                  <a:srgbClr val="FFCF0E"/>
                </a:solidFill>
              </a:defRPr>
            </a:lvl1pPr>
          </a:lstStyle>
          <a:p>
            <a:fld id="{CFAA9811-4318-4AEB-BE51-5DD2B97437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7ECF5E98-20AB-4D0F-B93B-1D64F10FD6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56265" y="5076260"/>
            <a:ext cx="9563468" cy="1667593"/>
          </a:xfrm>
        </p:spPr>
        <p:txBody>
          <a:bodyPr/>
          <a:lstStyle>
            <a:lvl1pPr indent="-228600">
              <a:lnSpc>
                <a:spcPct val="125000"/>
              </a:lnSpc>
              <a:spcBef>
                <a:spcPts val="0"/>
              </a:spcBef>
              <a:defRPr/>
            </a:lvl1pPr>
            <a:lvl2pPr indent="-228600">
              <a:lnSpc>
                <a:spcPct val="125000"/>
              </a:lnSpc>
              <a:spcBef>
                <a:spcPts val="0"/>
              </a:spcBef>
              <a:defRPr/>
            </a:lvl2pPr>
            <a:lvl3pPr indent="-228600">
              <a:lnSpc>
                <a:spcPct val="125000"/>
              </a:lnSpc>
              <a:spcBef>
                <a:spcPts val="0"/>
              </a:spcBef>
              <a:defRPr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/>
            </a:lvl4pPr>
            <a:lvl5pPr indent="-228600">
              <a:lnSpc>
                <a:spcPct val="125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93636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0A8CC0-0557-4F6E-AB4D-DF66A0146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94AD9-CB72-4456-AF76-C8A0CF566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9EA96-E8E7-4E87-8565-C7B83E265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575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666766"/>
                </a:solidFill>
                <a:latin typeface="Arial Narrow" panose="020B0606020202030204" pitchFamily="34" charset="0"/>
              </a:defRPr>
            </a:lvl1pPr>
          </a:lstStyle>
          <a:p>
            <a:fld id="{CFAA9811-4318-4AEB-BE51-5DD2B97437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1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66766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666766"/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666766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666766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66766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66766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.wdp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emf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DBD49-B761-4E96-BD54-9ED8F9AAD2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Learning-Driven Rock Classification to Optimize Completion and Hydraulic Fracturing Performance in Tuscaloosa Marine Shale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18C267F-6236-44B4-8D42-2D61DCD029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Jamal Ahmadov, Cristina Mariana Ruse</a:t>
            </a:r>
          </a:p>
          <a:p>
            <a:r>
              <a:rPr lang="en-US" dirty="0"/>
              <a:t>Department of Petroleum Engineering, University of Louisiana at Lafayette</a:t>
            </a:r>
          </a:p>
        </p:txBody>
      </p:sp>
    </p:spTree>
    <p:extLst>
      <p:ext uri="{BB962C8B-B14F-4D97-AF65-F5344CB8AC3E}">
        <p14:creationId xmlns:p14="http://schemas.microsoft.com/office/powerpoint/2010/main" val="1872800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8B7793-5F33-412F-833B-69B29415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68F5-5D02-4562-9B3D-26F3ABC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9811-4318-4AEB-BE51-5DD2B974373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2759" y="712662"/>
            <a:ext cx="8880869" cy="575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rial Narrow" panose="020B0606020202030204" pitchFamily="34" charset="0"/>
              </a:rPr>
              <a:t>Supervised ML framework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24593" y="1591300"/>
            <a:ext cx="10048702" cy="4884312"/>
            <a:chOff x="1524805" y="2590395"/>
            <a:chExt cx="6388145" cy="1806327"/>
          </a:xfrm>
        </p:grpSpPr>
        <p:sp>
          <p:nvSpPr>
            <p:cNvPr id="11" name="Rounded Rectangle 10"/>
            <p:cNvSpPr/>
            <p:nvPr/>
          </p:nvSpPr>
          <p:spPr>
            <a:xfrm>
              <a:off x="1524805" y="2590395"/>
              <a:ext cx="1048256" cy="1048256"/>
            </a:xfrm>
            <a:prstGeom prst="roundRect">
              <a:avLst>
                <a:gd name="adj" fmla="val 10000"/>
              </a:avLst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3000" b="-23000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1695451" y="3219348"/>
              <a:ext cx="1281442" cy="1177374"/>
            </a:xfrm>
            <a:custGeom>
              <a:avLst/>
              <a:gdLst>
                <a:gd name="connsiteX0" fmla="*/ 0 w 1048256"/>
                <a:gd name="connsiteY0" fmla="*/ 104826 h 1048256"/>
                <a:gd name="connsiteX1" fmla="*/ 104826 w 1048256"/>
                <a:gd name="connsiteY1" fmla="*/ 0 h 1048256"/>
                <a:gd name="connsiteX2" fmla="*/ 943430 w 1048256"/>
                <a:gd name="connsiteY2" fmla="*/ 0 h 1048256"/>
                <a:gd name="connsiteX3" fmla="*/ 1048256 w 1048256"/>
                <a:gd name="connsiteY3" fmla="*/ 104826 h 1048256"/>
                <a:gd name="connsiteX4" fmla="*/ 1048256 w 1048256"/>
                <a:gd name="connsiteY4" fmla="*/ 943430 h 1048256"/>
                <a:gd name="connsiteX5" fmla="*/ 943430 w 1048256"/>
                <a:gd name="connsiteY5" fmla="*/ 1048256 h 1048256"/>
                <a:gd name="connsiteX6" fmla="*/ 104826 w 1048256"/>
                <a:gd name="connsiteY6" fmla="*/ 1048256 h 1048256"/>
                <a:gd name="connsiteX7" fmla="*/ 0 w 1048256"/>
                <a:gd name="connsiteY7" fmla="*/ 943430 h 1048256"/>
                <a:gd name="connsiteX8" fmla="*/ 0 w 1048256"/>
                <a:gd name="connsiteY8" fmla="*/ 104826 h 104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8256" h="1048256">
                  <a:moveTo>
                    <a:pt x="0" y="104826"/>
                  </a:moveTo>
                  <a:cubicBezTo>
                    <a:pt x="0" y="46932"/>
                    <a:pt x="46932" y="0"/>
                    <a:pt x="104826" y="0"/>
                  </a:cubicBezTo>
                  <a:lnTo>
                    <a:pt x="943430" y="0"/>
                  </a:lnTo>
                  <a:cubicBezTo>
                    <a:pt x="1001324" y="0"/>
                    <a:pt x="1048256" y="46932"/>
                    <a:pt x="1048256" y="104826"/>
                  </a:cubicBezTo>
                  <a:lnTo>
                    <a:pt x="1048256" y="943430"/>
                  </a:lnTo>
                  <a:cubicBezTo>
                    <a:pt x="1048256" y="1001324"/>
                    <a:pt x="1001324" y="1048256"/>
                    <a:pt x="943430" y="1048256"/>
                  </a:cubicBezTo>
                  <a:lnTo>
                    <a:pt x="104826" y="1048256"/>
                  </a:lnTo>
                  <a:cubicBezTo>
                    <a:pt x="46932" y="1048256"/>
                    <a:pt x="0" y="1001324"/>
                    <a:pt x="0" y="943430"/>
                  </a:cubicBezTo>
                  <a:lnTo>
                    <a:pt x="0" y="104826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612" tIns="72612" rIns="72612" bIns="72612" numCol="1" spcCol="1270" anchor="t" anchorCtr="0">
              <a:noAutofit/>
            </a:bodyPr>
            <a:lstStyle/>
            <a:p>
              <a:pPr lvl="0" algn="l" defTabSz="48895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>
                  <a:latin typeface="Arial Narrow" panose="020B0606020202030204" pitchFamily="34" charset="0"/>
                </a:rPr>
                <a:t>Raw data</a:t>
              </a:r>
            </a:p>
            <a:p>
              <a:pPr marL="57150" lvl="1" indent="-57150" defTabSz="400050">
                <a:lnSpc>
                  <a:spcPct val="150000"/>
                </a:lnSpc>
                <a:spcAft>
                  <a:spcPct val="15000"/>
                </a:spcAft>
                <a:buChar char="••"/>
              </a:pPr>
              <a:r>
                <a:rPr lang="en-US" sz="2000" dirty="0">
                  <a:latin typeface="Arial Narrow" panose="020B0606020202030204" pitchFamily="34" charset="0"/>
                </a:rPr>
                <a:t>Input well logs (features)</a:t>
              </a:r>
            </a:p>
            <a:p>
              <a:pPr marL="57150" lvl="1" indent="-57150" defTabSz="400050">
                <a:lnSpc>
                  <a:spcPct val="150000"/>
                </a:lnSpc>
                <a:spcAft>
                  <a:spcPct val="15000"/>
                </a:spcAft>
                <a:buChar char="••"/>
              </a:pPr>
              <a:r>
                <a:rPr lang="en-US" sz="2000" dirty="0">
                  <a:latin typeface="Arial Narrow" panose="020B0606020202030204" pitchFamily="34" charset="0"/>
                </a:rPr>
                <a:t>Rock classes (target)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2774978" y="2908652"/>
              <a:ext cx="201917" cy="251881"/>
            </a:xfrm>
            <a:custGeom>
              <a:avLst/>
              <a:gdLst>
                <a:gd name="connsiteX0" fmla="*/ 0 w 201917"/>
                <a:gd name="connsiteY0" fmla="*/ 50376 h 251881"/>
                <a:gd name="connsiteX1" fmla="*/ 100959 w 201917"/>
                <a:gd name="connsiteY1" fmla="*/ 50376 h 251881"/>
                <a:gd name="connsiteX2" fmla="*/ 100959 w 201917"/>
                <a:gd name="connsiteY2" fmla="*/ 0 h 251881"/>
                <a:gd name="connsiteX3" fmla="*/ 201917 w 201917"/>
                <a:gd name="connsiteY3" fmla="*/ 125941 h 251881"/>
                <a:gd name="connsiteX4" fmla="*/ 100959 w 201917"/>
                <a:gd name="connsiteY4" fmla="*/ 251881 h 251881"/>
                <a:gd name="connsiteX5" fmla="*/ 100959 w 201917"/>
                <a:gd name="connsiteY5" fmla="*/ 201505 h 251881"/>
                <a:gd name="connsiteX6" fmla="*/ 0 w 201917"/>
                <a:gd name="connsiteY6" fmla="*/ 201505 h 251881"/>
                <a:gd name="connsiteX7" fmla="*/ 0 w 201917"/>
                <a:gd name="connsiteY7" fmla="*/ 50376 h 25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917" h="251881">
                  <a:moveTo>
                    <a:pt x="0" y="50376"/>
                  </a:moveTo>
                  <a:lnTo>
                    <a:pt x="100959" y="50376"/>
                  </a:lnTo>
                  <a:lnTo>
                    <a:pt x="100959" y="0"/>
                  </a:lnTo>
                  <a:lnTo>
                    <a:pt x="201917" y="125941"/>
                  </a:lnTo>
                  <a:lnTo>
                    <a:pt x="100959" y="251881"/>
                  </a:lnTo>
                  <a:lnTo>
                    <a:pt x="100959" y="201505"/>
                  </a:lnTo>
                  <a:lnTo>
                    <a:pt x="0" y="201505"/>
                  </a:lnTo>
                  <a:lnTo>
                    <a:pt x="0" y="50376"/>
                  </a:lnTo>
                  <a:close/>
                </a:path>
              </a:pathLst>
            </a:cu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0376" rIns="60575" bIns="50376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149967" y="2590395"/>
              <a:ext cx="1048256" cy="1048256"/>
            </a:xfrm>
            <a:prstGeom prst="roundRect">
              <a:avLst>
                <a:gd name="adj" fmla="val 10000"/>
              </a:avLst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5000" r="-15000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-3338657"/>
                <a:satOff val="-19232"/>
                <a:lumOff val="-2355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3320613" y="3219348"/>
              <a:ext cx="1281444" cy="1177374"/>
            </a:xfrm>
            <a:custGeom>
              <a:avLst/>
              <a:gdLst>
                <a:gd name="connsiteX0" fmla="*/ 0 w 1048256"/>
                <a:gd name="connsiteY0" fmla="*/ 104826 h 1048256"/>
                <a:gd name="connsiteX1" fmla="*/ 104826 w 1048256"/>
                <a:gd name="connsiteY1" fmla="*/ 0 h 1048256"/>
                <a:gd name="connsiteX2" fmla="*/ 943430 w 1048256"/>
                <a:gd name="connsiteY2" fmla="*/ 0 h 1048256"/>
                <a:gd name="connsiteX3" fmla="*/ 1048256 w 1048256"/>
                <a:gd name="connsiteY3" fmla="*/ 104826 h 1048256"/>
                <a:gd name="connsiteX4" fmla="*/ 1048256 w 1048256"/>
                <a:gd name="connsiteY4" fmla="*/ 943430 h 1048256"/>
                <a:gd name="connsiteX5" fmla="*/ 943430 w 1048256"/>
                <a:gd name="connsiteY5" fmla="*/ 1048256 h 1048256"/>
                <a:gd name="connsiteX6" fmla="*/ 104826 w 1048256"/>
                <a:gd name="connsiteY6" fmla="*/ 1048256 h 1048256"/>
                <a:gd name="connsiteX7" fmla="*/ 0 w 1048256"/>
                <a:gd name="connsiteY7" fmla="*/ 943430 h 1048256"/>
                <a:gd name="connsiteX8" fmla="*/ 0 w 1048256"/>
                <a:gd name="connsiteY8" fmla="*/ 104826 h 104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8256" h="1048256">
                  <a:moveTo>
                    <a:pt x="0" y="104826"/>
                  </a:moveTo>
                  <a:cubicBezTo>
                    <a:pt x="0" y="46932"/>
                    <a:pt x="46932" y="0"/>
                    <a:pt x="104826" y="0"/>
                  </a:cubicBezTo>
                  <a:lnTo>
                    <a:pt x="943430" y="0"/>
                  </a:lnTo>
                  <a:cubicBezTo>
                    <a:pt x="1001324" y="0"/>
                    <a:pt x="1048256" y="46932"/>
                    <a:pt x="1048256" y="104826"/>
                  </a:cubicBezTo>
                  <a:lnTo>
                    <a:pt x="1048256" y="943430"/>
                  </a:lnTo>
                  <a:cubicBezTo>
                    <a:pt x="1048256" y="1001324"/>
                    <a:pt x="1001324" y="1048256"/>
                    <a:pt x="943430" y="1048256"/>
                  </a:cubicBezTo>
                  <a:lnTo>
                    <a:pt x="104826" y="1048256"/>
                  </a:lnTo>
                  <a:cubicBezTo>
                    <a:pt x="46932" y="1048256"/>
                    <a:pt x="0" y="1001324"/>
                    <a:pt x="0" y="943430"/>
                  </a:cubicBezTo>
                  <a:lnTo>
                    <a:pt x="0" y="104826"/>
                  </a:ln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-3342870"/>
                <a:satOff val="-19444"/>
                <a:lumOff val="-31765"/>
                <a:alphaOff val="0"/>
              </a:schemeClr>
            </a:fillRef>
            <a:effectRef idx="0">
              <a:schemeClr val="accent3">
                <a:hueOff val="-3342870"/>
                <a:satOff val="-19444"/>
                <a:lumOff val="-3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612" tIns="72612" rIns="72612" bIns="72612" numCol="1" spcCol="1270" anchor="t" anchorCtr="0">
              <a:noAutofit/>
            </a:bodyPr>
            <a:lstStyle/>
            <a:p>
              <a:pPr lvl="0" algn="l" defTabSz="48895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>
                  <a:latin typeface="Arial Narrow" panose="020B0606020202030204" pitchFamily="34" charset="0"/>
                </a:rPr>
                <a:t>Data preprocessing</a:t>
              </a:r>
            </a:p>
            <a:p>
              <a:pPr marL="57150" lvl="1" indent="-57150" algn="l" defTabSz="40005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kern="1200" dirty="0">
                  <a:latin typeface="Arial Narrow" panose="020B0606020202030204" pitchFamily="34" charset="0"/>
                </a:rPr>
                <a:t>Cleaning</a:t>
              </a:r>
            </a:p>
            <a:p>
              <a:pPr marL="57150" lvl="1" indent="-57150" algn="l" defTabSz="40005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kern="1200" dirty="0">
                  <a:latin typeface="Arial Narrow" panose="020B0606020202030204" pitchFamily="34" charset="0"/>
                </a:rPr>
                <a:t>Outlier removal</a:t>
              </a:r>
            </a:p>
            <a:p>
              <a:pPr marL="57150" lvl="1" indent="-57150" algn="l" defTabSz="40005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dirty="0">
                  <a:latin typeface="Arial Narrow" panose="020B0606020202030204" pitchFamily="34" charset="0"/>
                </a:rPr>
                <a:t>Scaling</a:t>
              </a:r>
            </a:p>
            <a:p>
              <a:pPr marL="57150" lvl="1" indent="-57150" algn="l" defTabSz="40005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kern="1200" dirty="0">
                  <a:latin typeface="Arial Narrow" panose="020B0606020202030204" pitchFamily="34" charset="0"/>
                </a:rPr>
                <a:t>Train/test split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4400140" y="2913532"/>
              <a:ext cx="201917" cy="251881"/>
            </a:xfrm>
            <a:custGeom>
              <a:avLst/>
              <a:gdLst>
                <a:gd name="connsiteX0" fmla="*/ 0 w 201917"/>
                <a:gd name="connsiteY0" fmla="*/ 50376 h 251881"/>
                <a:gd name="connsiteX1" fmla="*/ 100959 w 201917"/>
                <a:gd name="connsiteY1" fmla="*/ 50376 h 251881"/>
                <a:gd name="connsiteX2" fmla="*/ 100959 w 201917"/>
                <a:gd name="connsiteY2" fmla="*/ 0 h 251881"/>
                <a:gd name="connsiteX3" fmla="*/ 201917 w 201917"/>
                <a:gd name="connsiteY3" fmla="*/ 125941 h 251881"/>
                <a:gd name="connsiteX4" fmla="*/ 100959 w 201917"/>
                <a:gd name="connsiteY4" fmla="*/ 251881 h 251881"/>
                <a:gd name="connsiteX5" fmla="*/ 100959 w 201917"/>
                <a:gd name="connsiteY5" fmla="*/ 201505 h 251881"/>
                <a:gd name="connsiteX6" fmla="*/ 0 w 201917"/>
                <a:gd name="connsiteY6" fmla="*/ 201505 h 251881"/>
                <a:gd name="connsiteX7" fmla="*/ 0 w 201917"/>
                <a:gd name="connsiteY7" fmla="*/ 50376 h 25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917" h="251881">
                  <a:moveTo>
                    <a:pt x="0" y="50376"/>
                  </a:moveTo>
                  <a:lnTo>
                    <a:pt x="100959" y="50376"/>
                  </a:lnTo>
                  <a:lnTo>
                    <a:pt x="100959" y="0"/>
                  </a:lnTo>
                  <a:lnTo>
                    <a:pt x="201917" y="125941"/>
                  </a:lnTo>
                  <a:lnTo>
                    <a:pt x="100959" y="251881"/>
                  </a:lnTo>
                  <a:lnTo>
                    <a:pt x="100959" y="201505"/>
                  </a:lnTo>
                  <a:lnTo>
                    <a:pt x="0" y="201505"/>
                  </a:lnTo>
                  <a:lnTo>
                    <a:pt x="0" y="50376"/>
                  </a:lnTo>
                  <a:close/>
                </a:path>
              </a:pathLst>
            </a:cu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-5014306"/>
                <a:satOff val="-29166"/>
                <a:lumOff val="-47647"/>
                <a:alphaOff val="0"/>
              </a:schemeClr>
            </a:fillRef>
            <a:effectRef idx="0">
              <a:schemeClr val="accent3">
                <a:hueOff val="-5014306"/>
                <a:satOff val="-29166"/>
                <a:lumOff val="-4764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0376" rIns="60575" bIns="50376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775130" y="2590395"/>
              <a:ext cx="1048256" cy="1048256"/>
            </a:xfrm>
            <a:prstGeom prst="roundRect">
              <a:avLst>
                <a:gd name="adj" fmla="val 10000"/>
              </a:avLst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-6677314"/>
                <a:satOff val="-38464"/>
                <a:lumOff val="-471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4945776" y="3219348"/>
              <a:ext cx="1371238" cy="1177374"/>
            </a:xfrm>
            <a:custGeom>
              <a:avLst/>
              <a:gdLst>
                <a:gd name="connsiteX0" fmla="*/ 0 w 1048256"/>
                <a:gd name="connsiteY0" fmla="*/ 104826 h 1048256"/>
                <a:gd name="connsiteX1" fmla="*/ 104826 w 1048256"/>
                <a:gd name="connsiteY1" fmla="*/ 0 h 1048256"/>
                <a:gd name="connsiteX2" fmla="*/ 943430 w 1048256"/>
                <a:gd name="connsiteY2" fmla="*/ 0 h 1048256"/>
                <a:gd name="connsiteX3" fmla="*/ 1048256 w 1048256"/>
                <a:gd name="connsiteY3" fmla="*/ 104826 h 1048256"/>
                <a:gd name="connsiteX4" fmla="*/ 1048256 w 1048256"/>
                <a:gd name="connsiteY4" fmla="*/ 943430 h 1048256"/>
                <a:gd name="connsiteX5" fmla="*/ 943430 w 1048256"/>
                <a:gd name="connsiteY5" fmla="*/ 1048256 h 1048256"/>
                <a:gd name="connsiteX6" fmla="*/ 104826 w 1048256"/>
                <a:gd name="connsiteY6" fmla="*/ 1048256 h 1048256"/>
                <a:gd name="connsiteX7" fmla="*/ 0 w 1048256"/>
                <a:gd name="connsiteY7" fmla="*/ 943430 h 1048256"/>
                <a:gd name="connsiteX8" fmla="*/ 0 w 1048256"/>
                <a:gd name="connsiteY8" fmla="*/ 104826 h 104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8256" h="1048256">
                  <a:moveTo>
                    <a:pt x="0" y="104826"/>
                  </a:moveTo>
                  <a:cubicBezTo>
                    <a:pt x="0" y="46932"/>
                    <a:pt x="46932" y="0"/>
                    <a:pt x="104826" y="0"/>
                  </a:cubicBezTo>
                  <a:lnTo>
                    <a:pt x="943430" y="0"/>
                  </a:lnTo>
                  <a:cubicBezTo>
                    <a:pt x="1001324" y="0"/>
                    <a:pt x="1048256" y="46932"/>
                    <a:pt x="1048256" y="104826"/>
                  </a:cubicBezTo>
                  <a:lnTo>
                    <a:pt x="1048256" y="943430"/>
                  </a:lnTo>
                  <a:cubicBezTo>
                    <a:pt x="1048256" y="1001324"/>
                    <a:pt x="1001324" y="1048256"/>
                    <a:pt x="943430" y="1048256"/>
                  </a:cubicBezTo>
                  <a:lnTo>
                    <a:pt x="104826" y="1048256"/>
                  </a:lnTo>
                  <a:cubicBezTo>
                    <a:pt x="46932" y="1048256"/>
                    <a:pt x="0" y="1001324"/>
                    <a:pt x="0" y="943430"/>
                  </a:cubicBezTo>
                  <a:lnTo>
                    <a:pt x="0" y="104826"/>
                  </a:lnTo>
                  <a:close/>
                </a:path>
              </a:pathLst>
            </a:cu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-6685741"/>
                <a:satOff val="-38887"/>
                <a:lumOff val="-63529"/>
                <a:alphaOff val="0"/>
              </a:schemeClr>
            </a:fillRef>
            <a:effectRef idx="0">
              <a:schemeClr val="accent3">
                <a:hueOff val="-6685741"/>
                <a:satOff val="-38887"/>
                <a:lumOff val="-6352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612" tIns="72612" rIns="72612" bIns="72612" numCol="1" spcCol="1270" anchor="t" anchorCtr="0">
              <a:noAutofit/>
            </a:bodyPr>
            <a:lstStyle/>
            <a:p>
              <a:pPr lvl="0" algn="l" defTabSz="48895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>
                  <a:latin typeface="Arial Narrow" panose="020B0606020202030204" pitchFamily="34" charset="0"/>
                </a:rPr>
                <a:t>Model training</a:t>
              </a:r>
            </a:p>
            <a:p>
              <a:pPr marL="57150" lvl="1" indent="-57150" algn="l" defTabSz="40005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kern="1200" dirty="0">
                  <a:latin typeface="Arial Narrow" panose="020B0606020202030204" pitchFamily="34" charset="0"/>
                </a:rPr>
                <a:t>Evaluate several models</a:t>
              </a:r>
            </a:p>
            <a:p>
              <a:pPr marL="57150" lvl="1" indent="-57150" algn="l" defTabSz="40005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kern="1200" dirty="0">
                  <a:latin typeface="Arial Narrow" panose="020B0606020202030204" pitchFamily="34" charset="0"/>
                </a:rPr>
                <a:t>Identify the one with best performance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6010880" y="2908652"/>
              <a:ext cx="201917" cy="251881"/>
            </a:xfrm>
            <a:custGeom>
              <a:avLst/>
              <a:gdLst>
                <a:gd name="connsiteX0" fmla="*/ 0 w 201917"/>
                <a:gd name="connsiteY0" fmla="*/ 50376 h 251881"/>
                <a:gd name="connsiteX1" fmla="*/ 100959 w 201917"/>
                <a:gd name="connsiteY1" fmla="*/ 50376 h 251881"/>
                <a:gd name="connsiteX2" fmla="*/ 100959 w 201917"/>
                <a:gd name="connsiteY2" fmla="*/ 0 h 251881"/>
                <a:gd name="connsiteX3" fmla="*/ 201917 w 201917"/>
                <a:gd name="connsiteY3" fmla="*/ 125941 h 251881"/>
                <a:gd name="connsiteX4" fmla="*/ 100959 w 201917"/>
                <a:gd name="connsiteY4" fmla="*/ 251881 h 251881"/>
                <a:gd name="connsiteX5" fmla="*/ 100959 w 201917"/>
                <a:gd name="connsiteY5" fmla="*/ 201505 h 251881"/>
                <a:gd name="connsiteX6" fmla="*/ 0 w 201917"/>
                <a:gd name="connsiteY6" fmla="*/ 201505 h 251881"/>
                <a:gd name="connsiteX7" fmla="*/ 0 w 201917"/>
                <a:gd name="connsiteY7" fmla="*/ 50376 h 25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917" h="251881">
                  <a:moveTo>
                    <a:pt x="0" y="50376"/>
                  </a:moveTo>
                  <a:lnTo>
                    <a:pt x="100959" y="50376"/>
                  </a:lnTo>
                  <a:lnTo>
                    <a:pt x="100959" y="0"/>
                  </a:lnTo>
                  <a:lnTo>
                    <a:pt x="201917" y="125941"/>
                  </a:lnTo>
                  <a:lnTo>
                    <a:pt x="100959" y="251881"/>
                  </a:lnTo>
                  <a:lnTo>
                    <a:pt x="100959" y="201505"/>
                  </a:lnTo>
                  <a:lnTo>
                    <a:pt x="0" y="201505"/>
                  </a:lnTo>
                  <a:lnTo>
                    <a:pt x="0" y="50376"/>
                  </a:lnTo>
                  <a:close/>
                </a:path>
              </a:pathLst>
            </a:cu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-10028611"/>
                <a:satOff val="-58331"/>
                <a:lumOff val="-95294"/>
                <a:alphaOff val="0"/>
              </a:schemeClr>
            </a:fillRef>
            <a:effectRef idx="0">
              <a:schemeClr val="accent3">
                <a:hueOff val="-10028611"/>
                <a:satOff val="-58331"/>
                <a:lumOff val="-9529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0376" rIns="60575" bIns="50376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400292" y="2590395"/>
              <a:ext cx="1048256" cy="1048256"/>
            </a:xfrm>
            <a:prstGeom prst="roundRect">
              <a:avLst>
                <a:gd name="adj" fmla="val 10000"/>
              </a:avLst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000" r="-25000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-10015970"/>
                <a:satOff val="-57696"/>
                <a:lumOff val="-7065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570938" y="3219348"/>
              <a:ext cx="1342012" cy="1177374"/>
            </a:xfrm>
            <a:custGeom>
              <a:avLst/>
              <a:gdLst>
                <a:gd name="connsiteX0" fmla="*/ 0 w 1048256"/>
                <a:gd name="connsiteY0" fmla="*/ 104826 h 1048256"/>
                <a:gd name="connsiteX1" fmla="*/ 104826 w 1048256"/>
                <a:gd name="connsiteY1" fmla="*/ 0 h 1048256"/>
                <a:gd name="connsiteX2" fmla="*/ 943430 w 1048256"/>
                <a:gd name="connsiteY2" fmla="*/ 0 h 1048256"/>
                <a:gd name="connsiteX3" fmla="*/ 1048256 w 1048256"/>
                <a:gd name="connsiteY3" fmla="*/ 104826 h 1048256"/>
                <a:gd name="connsiteX4" fmla="*/ 1048256 w 1048256"/>
                <a:gd name="connsiteY4" fmla="*/ 943430 h 1048256"/>
                <a:gd name="connsiteX5" fmla="*/ 943430 w 1048256"/>
                <a:gd name="connsiteY5" fmla="*/ 1048256 h 1048256"/>
                <a:gd name="connsiteX6" fmla="*/ 104826 w 1048256"/>
                <a:gd name="connsiteY6" fmla="*/ 1048256 h 1048256"/>
                <a:gd name="connsiteX7" fmla="*/ 0 w 1048256"/>
                <a:gd name="connsiteY7" fmla="*/ 943430 h 1048256"/>
                <a:gd name="connsiteX8" fmla="*/ 0 w 1048256"/>
                <a:gd name="connsiteY8" fmla="*/ 104826 h 104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8256" h="1048256">
                  <a:moveTo>
                    <a:pt x="0" y="104826"/>
                  </a:moveTo>
                  <a:cubicBezTo>
                    <a:pt x="0" y="46932"/>
                    <a:pt x="46932" y="0"/>
                    <a:pt x="104826" y="0"/>
                  </a:cubicBezTo>
                  <a:lnTo>
                    <a:pt x="943430" y="0"/>
                  </a:lnTo>
                  <a:cubicBezTo>
                    <a:pt x="1001324" y="0"/>
                    <a:pt x="1048256" y="46932"/>
                    <a:pt x="1048256" y="104826"/>
                  </a:cubicBezTo>
                  <a:lnTo>
                    <a:pt x="1048256" y="943430"/>
                  </a:lnTo>
                  <a:cubicBezTo>
                    <a:pt x="1048256" y="1001324"/>
                    <a:pt x="1001324" y="1048256"/>
                    <a:pt x="943430" y="1048256"/>
                  </a:cubicBezTo>
                  <a:lnTo>
                    <a:pt x="104826" y="1048256"/>
                  </a:lnTo>
                  <a:cubicBezTo>
                    <a:pt x="46932" y="1048256"/>
                    <a:pt x="0" y="1001324"/>
                    <a:pt x="0" y="943430"/>
                  </a:cubicBezTo>
                  <a:lnTo>
                    <a:pt x="0" y="104826"/>
                  </a:lnTo>
                  <a:close/>
                </a:path>
              </a:pathLst>
            </a:custGeom>
            <a:solidFill>
              <a:srgbClr val="E7975B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-10028611"/>
                <a:satOff val="-58331"/>
                <a:lumOff val="-95294"/>
                <a:alphaOff val="0"/>
              </a:schemeClr>
            </a:fillRef>
            <a:effectRef idx="0">
              <a:schemeClr val="accent3">
                <a:hueOff val="-10028611"/>
                <a:satOff val="-58331"/>
                <a:lumOff val="-9529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612" tIns="72612" rIns="72612" bIns="72612" numCol="1" spcCol="1270" anchor="t" anchorCtr="0">
              <a:noAutofit/>
            </a:bodyPr>
            <a:lstStyle/>
            <a:p>
              <a:pPr lvl="0" algn="l" defTabSz="48895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>
                  <a:latin typeface="Arial Narrow" panose="020B0606020202030204" pitchFamily="34" charset="0"/>
                </a:rPr>
                <a:t>Model prediction</a:t>
              </a:r>
            </a:p>
            <a:p>
              <a:pPr marL="57150" lvl="1" indent="-57150" algn="l" defTabSz="40005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kern="1200" dirty="0">
                  <a:latin typeface="Arial Narrow" panose="020B0606020202030204" pitchFamily="34" charset="0"/>
                </a:rPr>
                <a:t>Predict rock classes</a:t>
              </a:r>
            </a:p>
            <a:p>
              <a:pPr marL="57150" lvl="1" indent="-57150" algn="l" defTabSz="40005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dirty="0">
                  <a:latin typeface="Arial Narrow" panose="020B0606020202030204" pitchFamily="34" charset="0"/>
                </a:rPr>
                <a:t>Compare to the actual data</a:t>
              </a:r>
              <a:endParaRPr lang="en-US" sz="2000" kern="1200" dirty="0"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2020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8B7793-5F33-412F-833B-69B29415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68F5-5D02-4562-9B3D-26F3ABC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9811-4318-4AEB-BE51-5DD2B974373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2885" y="524526"/>
            <a:ext cx="8232478" cy="57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Arial Narrow" panose="020B0606020202030204" pitchFamily="34" charset="0"/>
              </a:rPr>
              <a:t>Reservoir Quality clustering 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195698"/>
              </p:ext>
            </p:extLst>
          </p:nvPr>
        </p:nvGraphicFramePr>
        <p:xfrm>
          <a:off x="362885" y="1131355"/>
          <a:ext cx="5106960" cy="35661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106960">
                  <a:extLst>
                    <a:ext uri="{9D8B030D-6E8A-4147-A177-3AD203B41FA5}">
                      <a16:colId xmlns:a16="http://schemas.microsoft.com/office/drawing/2014/main" val="2641378974"/>
                    </a:ext>
                  </a:extLst>
                </a:gridCol>
              </a:tblGrid>
              <a:tr h="3776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Well-log based estimate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7376233"/>
                  </a:ext>
                </a:extLst>
              </a:tr>
              <a:tr h="3776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Effective porosity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32716"/>
                  </a:ext>
                </a:extLst>
              </a:tr>
              <a:tr h="3776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Water saturation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652723"/>
                  </a:ext>
                </a:extLst>
              </a:tr>
              <a:tr h="3776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Clay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content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30027"/>
                  </a:ext>
                </a:extLst>
              </a:tr>
              <a:tr h="3776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Quartz content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282853"/>
                  </a:ext>
                </a:extLst>
              </a:tr>
              <a:tr h="3776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Calcite content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974629"/>
                  </a:ext>
                </a:extLst>
              </a:tr>
              <a:tr h="3776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Kerogen content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0068651"/>
                  </a:ext>
                </a:extLst>
              </a:tr>
              <a:tr h="3776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Oil volume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799963"/>
                  </a:ext>
                </a:extLst>
              </a:tr>
              <a:tr h="3776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Water volume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9986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724696"/>
              </p:ext>
            </p:extLst>
          </p:nvPr>
        </p:nvGraphicFramePr>
        <p:xfrm>
          <a:off x="7488380" y="2368620"/>
          <a:ext cx="4141123" cy="80998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41123">
                  <a:extLst>
                    <a:ext uri="{9D8B030D-6E8A-4147-A177-3AD203B41FA5}">
                      <a16:colId xmlns:a16="http://schemas.microsoft.com/office/drawing/2014/main" val="3320027036"/>
                    </a:ext>
                  </a:extLst>
                </a:gridCol>
              </a:tblGrid>
              <a:tr h="41374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Target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958121"/>
                  </a:ext>
                </a:extLst>
              </a:tr>
              <a:tr h="3585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Reservoir Quality clusters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823164"/>
                  </a:ext>
                </a:extLst>
              </a:tr>
            </a:tbl>
          </a:graphicData>
        </a:graphic>
      </p:graphicFrame>
      <p:sp>
        <p:nvSpPr>
          <p:cNvPr id="14" name="Right Arrow 13"/>
          <p:cNvSpPr/>
          <p:nvPr/>
        </p:nvSpPr>
        <p:spPr>
          <a:xfrm>
            <a:off x="5835223" y="2780605"/>
            <a:ext cx="1287779" cy="3906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80857" y="1565082"/>
            <a:ext cx="17248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Unsupervised ML techniques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2885" y="4778520"/>
            <a:ext cx="8232478" cy="57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Arial Narrow" panose="020B0606020202030204" pitchFamily="34" charset="0"/>
              </a:rPr>
              <a:t>Stress Magnitude clustering 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168347"/>
              </p:ext>
            </p:extLst>
          </p:nvPr>
        </p:nvGraphicFramePr>
        <p:xfrm>
          <a:off x="427951" y="5472633"/>
          <a:ext cx="5041893" cy="7924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1893">
                  <a:extLst>
                    <a:ext uri="{9D8B030D-6E8A-4147-A177-3AD203B41FA5}">
                      <a16:colId xmlns:a16="http://schemas.microsoft.com/office/drawing/2014/main" val="2641378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Well-log based estimate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7376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Anisotropic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minimum horizontal stress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32716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731062"/>
              </p:ext>
            </p:extLst>
          </p:nvPr>
        </p:nvGraphicFramePr>
        <p:xfrm>
          <a:off x="7488380" y="5498719"/>
          <a:ext cx="4141124" cy="8285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41124">
                  <a:extLst>
                    <a:ext uri="{9D8B030D-6E8A-4147-A177-3AD203B41FA5}">
                      <a16:colId xmlns:a16="http://schemas.microsoft.com/office/drawing/2014/main" val="3320027036"/>
                    </a:ext>
                  </a:extLst>
                </a:gridCol>
              </a:tblGrid>
              <a:tr h="4322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Target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958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Stress Magnitude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clusters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823164"/>
                  </a:ext>
                </a:extLst>
              </a:tr>
            </a:tbl>
          </a:graphicData>
        </a:graphic>
      </p:graphicFrame>
      <p:sp>
        <p:nvSpPr>
          <p:cNvPr id="23" name="Right Arrow 22"/>
          <p:cNvSpPr/>
          <p:nvPr/>
        </p:nvSpPr>
        <p:spPr>
          <a:xfrm>
            <a:off x="5871061" y="5809208"/>
            <a:ext cx="1287779" cy="3906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616695" y="4593685"/>
            <a:ext cx="17248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Unsupervised ML techniques</a:t>
            </a:r>
            <a:endParaRPr lang="en-US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808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8B7793-5F33-412F-833B-69B29415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68F5-5D02-4562-9B3D-26F3ABC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9811-4318-4AEB-BE51-5DD2B974373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55A46D6C-9BA2-4C16-BB23-78449B065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979" y="1842006"/>
            <a:ext cx="2876571" cy="31739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704D4F-D1B8-4025-9640-B65AC6838414}"/>
              </a:ext>
            </a:extLst>
          </p:cNvPr>
          <p:cNvSpPr/>
          <p:nvPr/>
        </p:nvSpPr>
        <p:spPr>
          <a:xfrm>
            <a:off x="955031" y="4939133"/>
            <a:ext cx="21945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 Narrow" panose="020B0606020202030204" pitchFamily="34" charset="0"/>
              </a:rPr>
              <a:t>(schlumberger.com)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F4D133-7A70-4372-84FE-058B1DB37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202" y="688847"/>
            <a:ext cx="5041829" cy="21886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F20627-B637-4838-B3B2-14A98BE4D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605" y="3039180"/>
            <a:ext cx="3475021" cy="22130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003319-E556-49DA-BDB4-B8E8762CD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385" y="5216861"/>
            <a:ext cx="779746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7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8B7793-5F33-412F-833B-69B29415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68F5-5D02-4562-9B3D-26F3ABC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9811-4318-4AEB-BE51-5DD2B974373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6E5DECE-B2D7-416B-8EF8-CB4660B81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59" y="1566081"/>
            <a:ext cx="3346056" cy="4351338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solidFill>
                  <a:sysClr val="windowText" lastClr="000000"/>
                </a:solidFill>
              </a:rPr>
              <a:t>An empirical 1D geomechanical model was developed </a:t>
            </a:r>
          </a:p>
          <a:p>
            <a:r>
              <a:rPr lang="en-US" sz="2400" dirty="0">
                <a:solidFill>
                  <a:sysClr val="windowText" lastClr="000000"/>
                </a:solidFill>
              </a:rPr>
              <a:t>The proposed method was used to estimate the mechanical properties analytically </a:t>
            </a:r>
          </a:p>
          <a:p>
            <a:r>
              <a:rPr lang="en-US" sz="2400" dirty="0">
                <a:solidFill>
                  <a:sysClr val="windowText" lastClr="000000"/>
                </a:solidFill>
              </a:rPr>
              <a:t>Model employs correlations from ultrasonic data to predict C</a:t>
            </a:r>
            <a:r>
              <a:rPr lang="en-US" sz="2400" baseline="-25000" dirty="0">
                <a:solidFill>
                  <a:sysClr val="windowText" lastClr="000000"/>
                </a:solidFill>
              </a:rPr>
              <a:t>13</a:t>
            </a:r>
            <a:r>
              <a:rPr lang="en-US" sz="2400" dirty="0">
                <a:solidFill>
                  <a:sysClr val="windowText" lastClr="000000"/>
                </a:solidFill>
              </a:rPr>
              <a:t> and C</a:t>
            </a:r>
            <a:r>
              <a:rPr lang="en-US" sz="2400" baseline="-25000" dirty="0">
                <a:solidFill>
                  <a:sysClr val="windowText" lastClr="000000"/>
                </a:solidFill>
              </a:rPr>
              <a:t>11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09BE1FC-566C-4F39-80B9-1E2DECE0F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128" y="1566081"/>
            <a:ext cx="3502504" cy="21511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1C9935-43DE-44B1-8BFF-223596FCF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516" y="1452143"/>
            <a:ext cx="3418162" cy="48681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B96F698-A915-41BF-952A-ABBDF3E73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276" y="3921873"/>
            <a:ext cx="3500356" cy="215114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2054" y="771260"/>
            <a:ext cx="88036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 Narrow" panose="020B0606020202030204" pitchFamily="34" charset="0"/>
              </a:rPr>
              <a:t>Analytical model for anisotropic minimum horizontal stress estimation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8214470" y="6120203"/>
            <a:ext cx="27318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 Narrow" panose="020B0606020202030204" pitchFamily="34" charset="0"/>
              </a:rPr>
              <a:t>(Ruse and </a:t>
            </a:r>
            <a:r>
              <a:rPr lang="en-US" sz="2000" dirty="0" err="1">
                <a:latin typeface="Arial Narrow" panose="020B0606020202030204" pitchFamily="34" charset="0"/>
              </a:rPr>
              <a:t>Mokhtari</a:t>
            </a:r>
            <a:r>
              <a:rPr lang="en-US" sz="2000" dirty="0">
                <a:latin typeface="Arial Narrow" panose="020B0606020202030204" pitchFamily="34" charset="0"/>
              </a:rPr>
              <a:t>, 2020)</a:t>
            </a:r>
          </a:p>
        </p:txBody>
      </p:sp>
    </p:spTree>
    <p:extLst>
      <p:ext uri="{BB962C8B-B14F-4D97-AF65-F5344CB8AC3E}">
        <p14:creationId xmlns:p14="http://schemas.microsoft.com/office/powerpoint/2010/main" val="3765070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8B7793-5F33-412F-833B-69B29415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68F5-5D02-4562-9B3D-26F3ABC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9811-4318-4AEB-BE51-5DD2B974373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2759" y="712662"/>
            <a:ext cx="8880869" cy="575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rial Narrow" panose="020B0606020202030204" pitchFamily="34" charset="0"/>
              </a:rPr>
              <a:t>Unsupervised ML framework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054629" y="1578464"/>
            <a:ext cx="7537658" cy="4448265"/>
            <a:chOff x="1524805" y="2564128"/>
            <a:chExt cx="4791828" cy="1645067"/>
          </a:xfrm>
        </p:grpSpPr>
        <p:sp>
          <p:nvSpPr>
            <p:cNvPr id="11" name="Rounded Rectangle 10"/>
            <p:cNvSpPr/>
            <p:nvPr/>
          </p:nvSpPr>
          <p:spPr>
            <a:xfrm>
              <a:off x="1524805" y="2590395"/>
              <a:ext cx="1048256" cy="1048256"/>
            </a:xfrm>
            <a:prstGeom prst="roundRect">
              <a:avLst>
                <a:gd name="adj" fmla="val 10000"/>
              </a:avLst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3000" b="-23000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1695451" y="3219348"/>
              <a:ext cx="1281442" cy="989847"/>
            </a:xfrm>
            <a:custGeom>
              <a:avLst/>
              <a:gdLst>
                <a:gd name="connsiteX0" fmla="*/ 0 w 1048256"/>
                <a:gd name="connsiteY0" fmla="*/ 104826 h 1048256"/>
                <a:gd name="connsiteX1" fmla="*/ 104826 w 1048256"/>
                <a:gd name="connsiteY1" fmla="*/ 0 h 1048256"/>
                <a:gd name="connsiteX2" fmla="*/ 943430 w 1048256"/>
                <a:gd name="connsiteY2" fmla="*/ 0 h 1048256"/>
                <a:gd name="connsiteX3" fmla="*/ 1048256 w 1048256"/>
                <a:gd name="connsiteY3" fmla="*/ 104826 h 1048256"/>
                <a:gd name="connsiteX4" fmla="*/ 1048256 w 1048256"/>
                <a:gd name="connsiteY4" fmla="*/ 943430 h 1048256"/>
                <a:gd name="connsiteX5" fmla="*/ 943430 w 1048256"/>
                <a:gd name="connsiteY5" fmla="*/ 1048256 h 1048256"/>
                <a:gd name="connsiteX6" fmla="*/ 104826 w 1048256"/>
                <a:gd name="connsiteY6" fmla="*/ 1048256 h 1048256"/>
                <a:gd name="connsiteX7" fmla="*/ 0 w 1048256"/>
                <a:gd name="connsiteY7" fmla="*/ 943430 h 1048256"/>
                <a:gd name="connsiteX8" fmla="*/ 0 w 1048256"/>
                <a:gd name="connsiteY8" fmla="*/ 104826 h 104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8256" h="1048256">
                  <a:moveTo>
                    <a:pt x="0" y="104826"/>
                  </a:moveTo>
                  <a:cubicBezTo>
                    <a:pt x="0" y="46932"/>
                    <a:pt x="46932" y="0"/>
                    <a:pt x="104826" y="0"/>
                  </a:cubicBezTo>
                  <a:lnTo>
                    <a:pt x="943430" y="0"/>
                  </a:lnTo>
                  <a:cubicBezTo>
                    <a:pt x="1001324" y="0"/>
                    <a:pt x="1048256" y="46932"/>
                    <a:pt x="1048256" y="104826"/>
                  </a:cubicBezTo>
                  <a:lnTo>
                    <a:pt x="1048256" y="943430"/>
                  </a:lnTo>
                  <a:cubicBezTo>
                    <a:pt x="1048256" y="1001324"/>
                    <a:pt x="1001324" y="1048256"/>
                    <a:pt x="943430" y="1048256"/>
                  </a:cubicBezTo>
                  <a:lnTo>
                    <a:pt x="104826" y="1048256"/>
                  </a:lnTo>
                  <a:cubicBezTo>
                    <a:pt x="46932" y="1048256"/>
                    <a:pt x="0" y="1001324"/>
                    <a:pt x="0" y="943430"/>
                  </a:cubicBezTo>
                  <a:lnTo>
                    <a:pt x="0" y="104826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612" tIns="72612" rIns="72612" bIns="72612" numCol="1" spcCol="1270" anchor="t" anchorCtr="0">
              <a:noAutofit/>
            </a:bodyPr>
            <a:lstStyle/>
            <a:p>
              <a:pPr lvl="0" algn="l" defTabSz="48895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>
                  <a:latin typeface="Arial Narrow" panose="020B0606020202030204" pitchFamily="34" charset="0"/>
                </a:rPr>
                <a:t>Raw data</a:t>
              </a:r>
            </a:p>
            <a:p>
              <a:pPr marL="57150" lvl="1" indent="-57150" defTabSz="400050">
                <a:lnSpc>
                  <a:spcPct val="150000"/>
                </a:lnSpc>
                <a:spcAft>
                  <a:spcPct val="15000"/>
                </a:spcAft>
                <a:buChar char="••"/>
              </a:pPr>
              <a:r>
                <a:rPr lang="en-US" sz="2000" dirty="0">
                  <a:latin typeface="Arial Narrow" panose="020B0606020202030204" pitchFamily="34" charset="0"/>
                </a:rPr>
                <a:t>Input well logs (features)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2774978" y="2908652"/>
              <a:ext cx="201917" cy="251881"/>
            </a:xfrm>
            <a:custGeom>
              <a:avLst/>
              <a:gdLst>
                <a:gd name="connsiteX0" fmla="*/ 0 w 201917"/>
                <a:gd name="connsiteY0" fmla="*/ 50376 h 251881"/>
                <a:gd name="connsiteX1" fmla="*/ 100959 w 201917"/>
                <a:gd name="connsiteY1" fmla="*/ 50376 h 251881"/>
                <a:gd name="connsiteX2" fmla="*/ 100959 w 201917"/>
                <a:gd name="connsiteY2" fmla="*/ 0 h 251881"/>
                <a:gd name="connsiteX3" fmla="*/ 201917 w 201917"/>
                <a:gd name="connsiteY3" fmla="*/ 125941 h 251881"/>
                <a:gd name="connsiteX4" fmla="*/ 100959 w 201917"/>
                <a:gd name="connsiteY4" fmla="*/ 251881 h 251881"/>
                <a:gd name="connsiteX5" fmla="*/ 100959 w 201917"/>
                <a:gd name="connsiteY5" fmla="*/ 201505 h 251881"/>
                <a:gd name="connsiteX6" fmla="*/ 0 w 201917"/>
                <a:gd name="connsiteY6" fmla="*/ 201505 h 251881"/>
                <a:gd name="connsiteX7" fmla="*/ 0 w 201917"/>
                <a:gd name="connsiteY7" fmla="*/ 50376 h 25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917" h="251881">
                  <a:moveTo>
                    <a:pt x="0" y="50376"/>
                  </a:moveTo>
                  <a:lnTo>
                    <a:pt x="100959" y="50376"/>
                  </a:lnTo>
                  <a:lnTo>
                    <a:pt x="100959" y="0"/>
                  </a:lnTo>
                  <a:lnTo>
                    <a:pt x="201917" y="125941"/>
                  </a:lnTo>
                  <a:lnTo>
                    <a:pt x="100959" y="251881"/>
                  </a:lnTo>
                  <a:lnTo>
                    <a:pt x="100959" y="201505"/>
                  </a:lnTo>
                  <a:lnTo>
                    <a:pt x="0" y="201505"/>
                  </a:lnTo>
                  <a:lnTo>
                    <a:pt x="0" y="50376"/>
                  </a:lnTo>
                  <a:close/>
                </a:path>
              </a:pathLst>
            </a:cu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0376" rIns="60575" bIns="50376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149967" y="2590395"/>
              <a:ext cx="1048256" cy="1048256"/>
            </a:xfrm>
            <a:prstGeom prst="roundRect">
              <a:avLst>
                <a:gd name="adj" fmla="val 10000"/>
              </a:avLst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5000" r="-15000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-3338657"/>
                <a:satOff val="-19232"/>
                <a:lumOff val="-2355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3320613" y="3219348"/>
              <a:ext cx="1281444" cy="989847"/>
            </a:xfrm>
            <a:custGeom>
              <a:avLst/>
              <a:gdLst>
                <a:gd name="connsiteX0" fmla="*/ 0 w 1048256"/>
                <a:gd name="connsiteY0" fmla="*/ 104826 h 1048256"/>
                <a:gd name="connsiteX1" fmla="*/ 104826 w 1048256"/>
                <a:gd name="connsiteY1" fmla="*/ 0 h 1048256"/>
                <a:gd name="connsiteX2" fmla="*/ 943430 w 1048256"/>
                <a:gd name="connsiteY2" fmla="*/ 0 h 1048256"/>
                <a:gd name="connsiteX3" fmla="*/ 1048256 w 1048256"/>
                <a:gd name="connsiteY3" fmla="*/ 104826 h 1048256"/>
                <a:gd name="connsiteX4" fmla="*/ 1048256 w 1048256"/>
                <a:gd name="connsiteY4" fmla="*/ 943430 h 1048256"/>
                <a:gd name="connsiteX5" fmla="*/ 943430 w 1048256"/>
                <a:gd name="connsiteY5" fmla="*/ 1048256 h 1048256"/>
                <a:gd name="connsiteX6" fmla="*/ 104826 w 1048256"/>
                <a:gd name="connsiteY6" fmla="*/ 1048256 h 1048256"/>
                <a:gd name="connsiteX7" fmla="*/ 0 w 1048256"/>
                <a:gd name="connsiteY7" fmla="*/ 943430 h 1048256"/>
                <a:gd name="connsiteX8" fmla="*/ 0 w 1048256"/>
                <a:gd name="connsiteY8" fmla="*/ 104826 h 104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8256" h="1048256">
                  <a:moveTo>
                    <a:pt x="0" y="104826"/>
                  </a:moveTo>
                  <a:cubicBezTo>
                    <a:pt x="0" y="46932"/>
                    <a:pt x="46932" y="0"/>
                    <a:pt x="104826" y="0"/>
                  </a:cubicBezTo>
                  <a:lnTo>
                    <a:pt x="943430" y="0"/>
                  </a:lnTo>
                  <a:cubicBezTo>
                    <a:pt x="1001324" y="0"/>
                    <a:pt x="1048256" y="46932"/>
                    <a:pt x="1048256" y="104826"/>
                  </a:cubicBezTo>
                  <a:lnTo>
                    <a:pt x="1048256" y="943430"/>
                  </a:lnTo>
                  <a:cubicBezTo>
                    <a:pt x="1048256" y="1001324"/>
                    <a:pt x="1001324" y="1048256"/>
                    <a:pt x="943430" y="1048256"/>
                  </a:cubicBezTo>
                  <a:lnTo>
                    <a:pt x="104826" y="1048256"/>
                  </a:lnTo>
                  <a:cubicBezTo>
                    <a:pt x="46932" y="1048256"/>
                    <a:pt x="0" y="1001324"/>
                    <a:pt x="0" y="943430"/>
                  </a:cubicBezTo>
                  <a:lnTo>
                    <a:pt x="0" y="104826"/>
                  </a:ln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-3342870"/>
                <a:satOff val="-19444"/>
                <a:lumOff val="-31765"/>
                <a:alphaOff val="0"/>
              </a:schemeClr>
            </a:fillRef>
            <a:effectRef idx="0">
              <a:schemeClr val="accent3">
                <a:hueOff val="-3342870"/>
                <a:satOff val="-19444"/>
                <a:lumOff val="-3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612" tIns="72612" rIns="72612" bIns="72612" numCol="1" spcCol="1270" anchor="t" anchorCtr="0">
              <a:noAutofit/>
            </a:bodyPr>
            <a:lstStyle/>
            <a:p>
              <a:pPr lvl="0" algn="l" defTabSz="48895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>
                  <a:latin typeface="Arial Narrow" panose="020B0606020202030204" pitchFamily="34" charset="0"/>
                </a:rPr>
                <a:t>Data preprocessing</a:t>
              </a:r>
            </a:p>
            <a:p>
              <a:pPr marL="57150" lvl="1" indent="-57150" algn="l" defTabSz="40005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kern="1200" dirty="0">
                  <a:latin typeface="Arial Narrow" panose="020B0606020202030204" pitchFamily="34" charset="0"/>
                </a:rPr>
                <a:t>Cleaning</a:t>
              </a:r>
            </a:p>
            <a:p>
              <a:pPr marL="57150" lvl="1" indent="-57150" algn="l" defTabSz="40005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kern="1200" dirty="0">
                  <a:latin typeface="Arial Narrow" panose="020B0606020202030204" pitchFamily="34" charset="0"/>
                </a:rPr>
                <a:t>Outlier removal</a:t>
              </a:r>
            </a:p>
            <a:p>
              <a:pPr marL="57150" lvl="1" indent="-57150" algn="l" defTabSz="40005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dirty="0">
                  <a:latin typeface="Arial Narrow" panose="020B0606020202030204" pitchFamily="34" charset="0"/>
                </a:rPr>
                <a:t>Scaling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4400140" y="2913532"/>
              <a:ext cx="201917" cy="251881"/>
            </a:xfrm>
            <a:custGeom>
              <a:avLst/>
              <a:gdLst>
                <a:gd name="connsiteX0" fmla="*/ 0 w 201917"/>
                <a:gd name="connsiteY0" fmla="*/ 50376 h 251881"/>
                <a:gd name="connsiteX1" fmla="*/ 100959 w 201917"/>
                <a:gd name="connsiteY1" fmla="*/ 50376 h 251881"/>
                <a:gd name="connsiteX2" fmla="*/ 100959 w 201917"/>
                <a:gd name="connsiteY2" fmla="*/ 0 h 251881"/>
                <a:gd name="connsiteX3" fmla="*/ 201917 w 201917"/>
                <a:gd name="connsiteY3" fmla="*/ 125941 h 251881"/>
                <a:gd name="connsiteX4" fmla="*/ 100959 w 201917"/>
                <a:gd name="connsiteY4" fmla="*/ 251881 h 251881"/>
                <a:gd name="connsiteX5" fmla="*/ 100959 w 201917"/>
                <a:gd name="connsiteY5" fmla="*/ 201505 h 251881"/>
                <a:gd name="connsiteX6" fmla="*/ 0 w 201917"/>
                <a:gd name="connsiteY6" fmla="*/ 201505 h 251881"/>
                <a:gd name="connsiteX7" fmla="*/ 0 w 201917"/>
                <a:gd name="connsiteY7" fmla="*/ 50376 h 25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917" h="251881">
                  <a:moveTo>
                    <a:pt x="0" y="50376"/>
                  </a:moveTo>
                  <a:lnTo>
                    <a:pt x="100959" y="50376"/>
                  </a:lnTo>
                  <a:lnTo>
                    <a:pt x="100959" y="0"/>
                  </a:lnTo>
                  <a:lnTo>
                    <a:pt x="201917" y="125941"/>
                  </a:lnTo>
                  <a:lnTo>
                    <a:pt x="100959" y="251881"/>
                  </a:lnTo>
                  <a:lnTo>
                    <a:pt x="100959" y="201505"/>
                  </a:lnTo>
                  <a:lnTo>
                    <a:pt x="0" y="201505"/>
                  </a:lnTo>
                  <a:lnTo>
                    <a:pt x="0" y="50376"/>
                  </a:lnTo>
                  <a:close/>
                </a:path>
              </a:pathLst>
            </a:cu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-5014306"/>
                <a:satOff val="-29166"/>
                <a:lumOff val="-47647"/>
                <a:alphaOff val="0"/>
              </a:schemeClr>
            </a:fillRef>
            <a:effectRef idx="0">
              <a:schemeClr val="accent3">
                <a:hueOff val="-5014306"/>
                <a:satOff val="-29166"/>
                <a:lumOff val="-4764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0376" rIns="60575" bIns="50376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803973" y="2564128"/>
              <a:ext cx="1048256" cy="1048256"/>
            </a:xfrm>
            <a:prstGeom prst="roundRect">
              <a:avLst>
                <a:gd name="adj" fmla="val 10000"/>
              </a:avLst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000" r="-25000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-10015970"/>
                <a:satOff val="-57696"/>
                <a:lumOff val="-7065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4974621" y="3193080"/>
              <a:ext cx="1342012" cy="1016115"/>
            </a:xfrm>
            <a:custGeom>
              <a:avLst/>
              <a:gdLst>
                <a:gd name="connsiteX0" fmla="*/ 0 w 1048256"/>
                <a:gd name="connsiteY0" fmla="*/ 104826 h 1048256"/>
                <a:gd name="connsiteX1" fmla="*/ 104826 w 1048256"/>
                <a:gd name="connsiteY1" fmla="*/ 0 h 1048256"/>
                <a:gd name="connsiteX2" fmla="*/ 943430 w 1048256"/>
                <a:gd name="connsiteY2" fmla="*/ 0 h 1048256"/>
                <a:gd name="connsiteX3" fmla="*/ 1048256 w 1048256"/>
                <a:gd name="connsiteY3" fmla="*/ 104826 h 1048256"/>
                <a:gd name="connsiteX4" fmla="*/ 1048256 w 1048256"/>
                <a:gd name="connsiteY4" fmla="*/ 943430 h 1048256"/>
                <a:gd name="connsiteX5" fmla="*/ 943430 w 1048256"/>
                <a:gd name="connsiteY5" fmla="*/ 1048256 h 1048256"/>
                <a:gd name="connsiteX6" fmla="*/ 104826 w 1048256"/>
                <a:gd name="connsiteY6" fmla="*/ 1048256 h 1048256"/>
                <a:gd name="connsiteX7" fmla="*/ 0 w 1048256"/>
                <a:gd name="connsiteY7" fmla="*/ 943430 h 1048256"/>
                <a:gd name="connsiteX8" fmla="*/ 0 w 1048256"/>
                <a:gd name="connsiteY8" fmla="*/ 104826 h 104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8256" h="1048256">
                  <a:moveTo>
                    <a:pt x="0" y="104826"/>
                  </a:moveTo>
                  <a:cubicBezTo>
                    <a:pt x="0" y="46932"/>
                    <a:pt x="46932" y="0"/>
                    <a:pt x="104826" y="0"/>
                  </a:cubicBezTo>
                  <a:lnTo>
                    <a:pt x="943430" y="0"/>
                  </a:lnTo>
                  <a:cubicBezTo>
                    <a:pt x="1001324" y="0"/>
                    <a:pt x="1048256" y="46932"/>
                    <a:pt x="1048256" y="104826"/>
                  </a:cubicBezTo>
                  <a:lnTo>
                    <a:pt x="1048256" y="943430"/>
                  </a:lnTo>
                  <a:cubicBezTo>
                    <a:pt x="1048256" y="1001324"/>
                    <a:pt x="1001324" y="1048256"/>
                    <a:pt x="943430" y="1048256"/>
                  </a:cubicBezTo>
                  <a:lnTo>
                    <a:pt x="104826" y="1048256"/>
                  </a:lnTo>
                  <a:cubicBezTo>
                    <a:pt x="46932" y="1048256"/>
                    <a:pt x="0" y="1001324"/>
                    <a:pt x="0" y="943430"/>
                  </a:cubicBezTo>
                  <a:lnTo>
                    <a:pt x="0" y="104826"/>
                  </a:lnTo>
                  <a:close/>
                </a:path>
              </a:pathLst>
            </a:custGeom>
            <a:solidFill>
              <a:srgbClr val="E7975B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-10028611"/>
                <a:satOff val="-58331"/>
                <a:lumOff val="-95294"/>
                <a:alphaOff val="0"/>
              </a:schemeClr>
            </a:fillRef>
            <a:effectRef idx="0">
              <a:schemeClr val="accent3">
                <a:hueOff val="-10028611"/>
                <a:satOff val="-58331"/>
                <a:lumOff val="-9529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612" tIns="72612" rIns="72612" bIns="72612" numCol="1" spcCol="1270" anchor="t" anchorCtr="0">
              <a:noAutofit/>
            </a:bodyPr>
            <a:lstStyle/>
            <a:p>
              <a:pPr lvl="0" algn="l" defTabSz="48895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>
                  <a:latin typeface="Arial Narrow" panose="020B0606020202030204" pitchFamily="34" charset="0"/>
                </a:rPr>
                <a:t>Model prediction</a:t>
              </a:r>
            </a:p>
            <a:p>
              <a:pPr marL="57150" lvl="1" indent="-57150" algn="l" defTabSz="40005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dirty="0">
                  <a:latin typeface="Arial Narrow" panose="020B0606020202030204" pitchFamily="34" charset="0"/>
                </a:rPr>
                <a:t>Divide into the clusters based on similarity measure</a:t>
              </a:r>
              <a:endParaRPr lang="en-US" sz="2000" kern="1200" dirty="0"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5120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8B7793-5F33-412F-833B-69B29415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Rock class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68F5-5D02-4562-9B3D-26F3ABC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9811-4318-4AEB-BE51-5DD2B974373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2055" y="771260"/>
            <a:ext cx="30927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 Narrow" panose="020B0606020202030204" pitchFamily="34" charset="0"/>
              </a:rPr>
              <a:t>Data Preprocessing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2055" y="1688302"/>
            <a:ext cx="283509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Arial Narrow" panose="020B0606020202030204" pitchFamily="34" charset="0"/>
              </a:rPr>
              <a:t>Outliers were removed for the </a:t>
            </a:r>
            <a:r>
              <a:rPr lang="en-US" sz="2400" b="1" dirty="0">
                <a:latin typeface="Arial Narrow" panose="020B0606020202030204" pitchFamily="34" charset="0"/>
              </a:rPr>
              <a:t>Density</a:t>
            </a:r>
            <a:r>
              <a:rPr lang="en-US" sz="2400" dirty="0">
                <a:latin typeface="Arial Narrow" panose="020B0606020202030204" pitchFamily="34" charset="0"/>
              </a:rPr>
              <a:t> log.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Arial Narrow" panose="020B0606020202030204" pitchFamily="34" charset="0"/>
              </a:rPr>
              <a:t>Stratified sampling was used for train/test split.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Arial Narrow" panose="020B0606020202030204" pitchFamily="34" charset="0"/>
              </a:rPr>
              <a:t>Input features were scaled to the range (0,1).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Arial Narrow" panose="020B0606020202030204" pitchFamily="34" charset="0"/>
              </a:rPr>
              <a:t>2175 data points.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latin typeface="Arial Narrow" panose="020B060602020203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789" y="1072342"/>
            <a:ext cx="8096169" cy="547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8B7793-5F33-412F-833B-69B29415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Rock class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68F5-5D02-4562-9B3D-26F3ABC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9811-4318-4AEB-BE51-5DD2B974373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742249"/>
            <a:ext cx="10327178" cy="576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75 % of data used to train ML models, 25 % left out for prediction.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721130"/>
              </p:ext>
            </p:extLst>
          </p:nvPr>
        </p:nvGraphicFramePr>
        <p:xfrm>
          <a:off x="1080656" y="1453720"/>
          <a:ext cx="10432470" cy="36576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60147">
                  <a:extLst>
                    <a:ext uri="{9D8B030D-6E8A-4147-A177-3AD203B41FA5}">
                      <a16:colId xmlns:a16="http://schemas.microsoft.com/office/drawing/2014/main" val="3197805229"/>
                    </a:ext>
                  </a:extLst>
                </a:gridCol>
                <a:gridCol w="3446441">
                  <a:extLst>
                    <a:ext uri="{9D8B030D-6E8A-4147-A177-3AD203B41FA5}">
                      <a16:colId xmlns:a16="http://schemas.microsoft.com/office/drawing/2014/main" val="897662337"/>
                    </a:ext>
                  </a:extLst>
                </a:gridCol>
                <a:gridCol w="3725882">
                  <a:extLst>
                    <a:ext uri="{9D8B030D-6E8A-4147-A177-3AD203B41FA5}">
                      <a16:colId xmlns:a16="http://schemas.microsoft.com/office/drawing/2014/main" val="247583010"/>
                    </a:ext>
                  </a:extLst>
                </a:gridCol>
              </a:tblGrid>
              <a:tr h="609601">
                <a:tc>
                  <a:txBody>
                    <a:bodyPr/>
                    <a:lstStyle/>
                    <a:p>
                      <a:pPr algn="ctr"/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ML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Accuracy for </a:t>
                      </a:r>
                      <a:r>
                        <a:rPr lang="en-US" sz="2400" b="0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training set</a:t>
                      </a:r>
                      <a:endParaRPr lang="en-US" sz="2400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Accuracy</a:t>
                      </a:r>
                      <a:r>
                        <a:rPr lang="en-US" sz="2400" b="0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 for validation set*</a:t>
                      </a:r>
                      <a:endParaRPr lang="en-US" sz="2400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542587"/>
                  </a:ext>
                </a:extLst>
              </a:tr>
              <a:tr h="609601">
                <a:tc>
                  <a:txBody>
                    <a:bodyPr/>
                    <a:lstStyle/>
                    <a:p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Linear SVM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0.87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0.85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3546907"/>
                  </a:ext>
                </a:extLst>
              </a:tr>
              <a:tr h="609601">
                <a:tc>
                  <a:txBody>
                    <a:bodyPr/>
                    <a:lstStyle/>
                    <a:p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Polynomial SVM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0.89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0.87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451891"/>
                  </a:ext>
                </a:extLst>
              </a:tr>
              <a:tr h="609601">
                <a:tc>
                  <a:txBody>
                    <a:bodyPr/>
                    <a:lstStyle/>
                    <a:p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SVM with RBF</a:t>
                      </a:r>
                      <a:r>
                        <a:rPr lang="en-US" sz="24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kernel</a:t>
                      </a:r>
                      <a:endParaRPr lang="en-US" sz="24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0.86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0.85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3579874"/>
                  </a:ext>
                </a:extLst>
              </a:tr>
              <a:tr h="609601">
                <a:tc>
                  <a:txBody>
                    <a:bodyPr/>
                    <a:lstStyle/>
                    <a:p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Random Forest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0.92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0.88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7336884"/>
                  </a:ext>
                </a:extLst>
              </a:tr>
              <a:tr h="609601">
                <a:tc>
                  <a:txBody>
                    <a:bodyPr/>
                    <a:lstStyle/>
                    <a:p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Gradient Boosting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0.87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973073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304800" y="5246742"/>
            <a:ext cx="11208327" cy="113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*-If the accuracy is closer to the training accuracy, the model performed well on the data that it has not been trained on. </a:t>
            </a:r>
          </a:p>
        </p:txBody>
      </p:sp>
    </p:spTree>
    <p:extLst>
      <p:ext uri="{BB962C8B-B14F-4D97-AF65-F5344CB8AC3E}">
        <p14:creationId xmlns:p14="http://schemas.microsoft.com/office/powerpoint/2010/main" val="1736124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8B7793-5F33-412F-833B-69B29415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Rock class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68F5-5D02-4562-9B3D-26F3ABC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9811-4318-4AEB-BE51-5DD2B974373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680103"/>
            <a:ext cx="11486478" cy="113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The models were fine-tuned using the Grid Search method with a specific set of parameters for each model.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807062"/>
              </p:ext>
            </p:extLst>
          </p:nvPr>
        </p:nvGraphicFramePr>
        <p:xfrm>
          <a:off x="452717" y="1983568"/>
          <a:ext cx="11338561" cy="438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99657">
                  <a:extLst>
                    <a:ext uri="{9D8B030D-6E8A-4147-A177-3AD203B41FA5}">
                      <a16:colId xmlns:a16="http://schemas.microsoft.com/office/drawing/2014/main" val="3197805229"/>
                    </a:ext>
                  </a:extLst>
                </a:gridCol>
                <a:gridCol w="3172097">
                  <a:extLst>
                    <a:ext uri="{9D8B030D-6E8A-4147-A177-3AD203B41FA5}">
                      <a16:colId xmlns:a16="http://schemas.microsoft.com/office/drawing/2014/main" val="2408335996"/>
                    </a:ext>
                  </a:extLst>
                </a:gridCol>
                <a:gridCol w="2623855">
                  <a:extLst>
                    <a:ext uri="{9D8B030D-6E8A-4147-A177-3AD203B41FA5}">
                      <a16:colId xmlns:a16="http://schemas.microsoft.com/office/drawing/2014/main" val="897662337"/>
                    </a:ext>
                  </a:extLst>
                </a:gridCol>
                <a:gridCol w="2842952">
                  <a:extLst>
                    <a:ext uri="{9D8B030D-6E8A-4147-A177-3AD203B41FA5}">
                      <a16:colId xmlns:a16="http://schemas.microsoft.com/office/drawing/2014/main" val="247583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ML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Best</a:t>
                      </a:r>
                      <a:r>
                        <a:rPr lang="en-US" sz="2400" b="0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 parameters</a:t>
                      </a:r>
                      <a:endParaRPr lang="en-US" sz="2400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Accuracy for </a:t>
                      </a:r>
                      <a:r>
                        <a:rPr lang="en-US" sz="2400" b="0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training set</a:t>
                      </a:r>
                      <a:endParaRPr lang="en-US" sz="2400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Accuracy</a:t>
                      </a:r>
                      <a:r>
                        <a:rPr lang="en-US" sz="2400" b="0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 for validation set</a:t>
                      </a:r>
                      <a:endParaRPr lang="en-US" sz="2400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542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Support Vector Machine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kernel=</a:t>
                      </a:r>
                      <a:r>
                        <a:rPr lang="en-US" sz="2400" b="0" cap="none" spc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rbf</a:t>
                      </a:r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, C=1000, gamma=1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0.91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0.88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530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Random Forest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depth=6,</a:t>
                      </a:r>
                    </a:p>
                    <a:p>
                      <a:pPr algn="ctr"/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trees=70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0.92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0.88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7336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Gradient Boosting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base estimator=Decision</a:t>
                      </a:r>
                      <a:r>
                        <a:rPr lang="en-US" sz="24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tree,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depth=2,</a:t>
                      </a:r>
                    </a:p>
                    <a:p>
                      <a:pPr algn="ctr"/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trees=150,</a:t>
                      </a:r>
                    </a:p>
                    <a:p>
                      <a:pPr algn="ctr"/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learning rate=0.1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0.89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973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33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8B7793-5F33-412F-833B-69B29415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Rock facies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68F5-5D02-4562-9B3D-26F3ABC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9811-4318-4AEB-BE51-5DD2B974373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9010" y="635366"/>
            <a:ext cx="9942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Rock classes were predicted for the left out data using Random Forest model.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11" y="2089900"/>
            <a:ext cx="5419009" cy="44106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57" y="2089900"/>
            <a:ext cx="5375200" cy="44611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199" y="1310234"/>
            <a:ext cx="36492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Accuracy for test set: 0.85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6015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8B7793-5F33-412F-833B-69B29415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Rock facies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68F5-5D02-4562-9B3D-26F3ABC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9811-4318-4AEB-BE51-5DD2B974373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440" y="989216"/>
            <a:ext cx="2992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Predicted rock classes in TMS interval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244086" y="881150"/>
            <a:ext cx="7320376" cy="5735782"/>
            <a:chOff x="2587381" y="947651"/>
            <a:chExt cx="7320376" cy="573578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7381" y="968393"/>
              <a:ext cx="6131075" cy="569429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602"/>
            <a:stretch/>
          </p:blipFill>
          <p:spPr>
            <a:xfrm>
              <a:off x="8718456" y="947651"/>
              <a:ext cx="1189301" cy="573578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8525" y="6327605"/>
              <a:ext cx="1201633" cy="174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809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8B7793-5F33-412F-833B-69B29415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68F5-5D02-4562-9B3D-26F3ABC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9811-4318-4AEB-BE51-5DD2B974373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205154" y="848419"/>
            <a:ext cx="8229600" cy="5002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666766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66766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66766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rgbClr val="666766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66766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Materials and Methods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Results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Conclusions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Acknowledgements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References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211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8B7793-5F33-412F-833B-69B29415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Reservoir Quality 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68F5-5D02-4562-9B3D-26F3ABC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9811-4318-4AEB-BE51-5DD2B974373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9010" y="635366"/>
            <a:ext cx="9942552" cy="575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K-means algorithm divided data into the 4 RQ clusters.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199" y="1310234"/>
            <a:ext cx="37490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RQ=0: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Low porosity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Low kerogen content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High clay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1" y="2978963"/>
            <a:ext cx="5848343" cy="35203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233" y="2978963"/>
            <a:ext cx="5850046" cy="352138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860769" y="1272517"/>
            <a:ext cx="37490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RQ=3: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High porosity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High kerogen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Low clay</a:t>
            </a:r>
            <a:endParaRPr lang="en-US" sz="2400" dirty="0"/>
          </a:p>
        </p:txBody>
      </p:sp>
      <p:sp>
        <p:nvSpPr>
          <p:cNvPr id="15" name="Right Arrow 14"/>
          <p:cNvSpPr/>
          <p:nvPr/>
        </p:nvSpPr>
        <p:spPr>
          <a:xfrm>
            <a:off x="4667934" y="2132781"/>
            <a:ext cx="1371600" cy="36576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82785" y="1732671"/>
            <a:ext cx="30092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000" dirty="0">
                <a:solidFill>
                  <a:srgbClr val="000000"/>
                </a:solidFill>
                <a:latin typeface="Arial Narrow" panose="020B0606020202030204" pitchFamily="34" charset="0"/>
              </a:rPr>
              <a:t>Better Reservoir Quality</a:t>
            </a:r>
          </a:p>
        </p:txBody>
      </p:sp>
    </p:spTree>
    <p:extLst>
      <p:ext uri="{BB962C8B-B14F-4D97-AF65-F5344CB8AC3E}">
        <p14:creationId xmlns:p14="http://schemas.microsoft.com/office/powerpoint/2010/main" val="1148762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8B7793-5F33-412F-833B-69B29415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Reservoir Quality 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68F5-5D02-4562-9B3D-26F3ABC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9811-4318-4AEB-BE51-5DD2B974373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4443" y="955964"/>
            <a:ext cx="3848794" cy="113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All properties are expressed in volume fraction (ft3/ft3).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329" y="955964"/>
            <a:ext cx="7310276" cy="551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0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8B7793-5F33-412F-833B-69B29415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Stress Profile 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68F5-5D02-4562-9B3D-26F3ABC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9811-4318-4AEB-BE51-5DD2B974373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9010" y="635366"/>
            <a:ext cx="9942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K-means algorithm divided data into the 4 SP clusters.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199" y="1310234"/>
            <a:ext cx="40067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SP=0: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Fracture initiation zone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199" y="4179791"/>
            <a:ext cx="41619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SP=3: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Fracture containment zone</a:t>
            </a:r>
          </a:p>
        </p:txBody>
      </p:sp>
      <p:sp>
        <p:nvSpPr>
          <p:cNvPr id="15" name="Right Arrow 14"/>
          <p:cNvSpPr/>
          <p:nvPr/>
        </p:nvSpPr>
        <p:spPr>
          <a:xfrm rot="5400000">
            <a:off x="1450571" y="2977631"/>
            <a:ext cx="1371600" cy="36576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95549" y="2737267"/>
            <a:ext cx="22167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000" dirty="0">
                <a:solidFill>
                  <a:srgbClr val="000000"/>
                </a:solidFill>
                <a:latin typeface="Arial Narrow" panose="020B0606020202030204" pitchFamily="34" charset="0"/>
              </a:rPr>
              <a:t>Higher minimum horizontal stress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01" y="1400918"/>
            <a:ext cx="5601126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97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8B7793-5F33-412F-833B-69B29415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Fracturing Candidate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68F5-5D02-4562-9B3D-26F3ABC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9811-4318-4AEB-BE51-5DD2B974373A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96031" y="1604741"/>
            <a:ext cx="12009592" cy="4757294"/>
            <a:chOff x="392820" y="1297010"/>
            <a:chExt cx="12009592" cy="4757294"/>
          </a:xfrm>
        </p:grpSpPr>
        <p:grpSp>
          <p:nvGrpSpPr>
            <p:cNvPr id="10" name="Group 9"/>
            <p:cNvGrpSpPr/>
            <p:nvPr/>
          </p:nvGrpSpPr>
          <p:grpSpPr>
            <a:xfrm>
              <a:off x="392820" y="1332603"/>
              <a:ext cx="5916540" cy="4652560"/>
              <a:chOff x="2587381" y="947651"/>
              <a:chExt cx="7320376" cy="5735782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7381" y="968393"/>
                <a:ext cx="6131075" cy="569429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602"/>
              <a:stretch/>
            </p:blipFill>
            <p:spPr>
              <a:xfrm>
                <a:off x="8718456" y="947651"/>
                <a:ext cx="1189301" cy="5735782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18525" y="6327605"/>
                <a:ext cx="1201633" cy="174784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89" b="929"/>
            <a:stretch/>
          </p:blipFill>
          <p:spPr>
            <a:xfrm>
              <a:off x="6350923" y="1297010"/>
              <a:ext cx="921595" cy="467984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518" y="1297010"/>
              <a:ext cx="5129894" cy="4757294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6252745" y="1652954"/>
              <a:ext cx="5154914" cy="826477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252745" y="5284177"/>
              <a:ext cx="5154914" cy="26376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348858" y="731288"/>
            <a:ext cx="9942552" cy="57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Potential fracturing intervals based on reservoir quality, stress profile and rock classes.</a:t>
            </a:r>
          </a:p>
        </p:txBody>
      </p:sp>
    </p:spTree>
    <p:extLst>
      <p:ext uri="{BB962C8B-B14F-4D97-AF65-F5344CB8AC3E}">
        <p14:creationId xmlns:p14="http://schemas.microsoft.com/office/powerpoint/2010/main" val="3689759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8B7793-5F33-412F-833B-69B29415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68F5-5D02-4562-9B3D-26F3ABC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9811-4318-4AEB-BE51-5DD2B974373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7BC088-8B3B-43BA-B9E0-055FA98A8FFC}"/>
              </a:ext>
            </a:extLst>
          </p:cNvPr>
          <p:cNvSpPr/>
          <p:nvPr/>
        </p:nvSpPr>
        <p:spPr>
          <a:xfrm>
            <a:off x="264966" y="696474"/>
            <a:ext cx="116620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The integrated ML framework based on petrophysical, compositional and geomechanical properties was developed to screen fracturing candidates.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The intervals with high RQ and low stress gradients in the upper and lower part of TMS were selected as potential fracturing candidates.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The results can provide valuable insights into the optimization of completion in TMS and ultimately, enable economic recovery.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rial Narrow" panose="020B060602020203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691607" y="2992124"/>
            <a:ext cx="4808783" cy="3442980"/>
            <a:chOff x="2167607" y="3205599"/>
            <a:chExt cx="4808783" cy="344298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27"/>
            <a:stretch/>
          </p:blipFill>
          <p:spPr>
            <a:xfrm>
              <a:off x="2167607" y="3205599"/>
              <a:ext cx="4808783" cy="34429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200" y="4724400"/>
              <a:ext cx="914400" cy="9144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287" y="4412538"/>
              <a:ext cx="457200" cy="4572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1448" y="4680559"/>
              <a:ext cx="457200" cy="4572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6000" l="2667" r="100000">
                          <a14:foregroundMark x1="53333" y1="15556" x2="53333" y2="15556"/>
                          <a14:foregroundMark x1="23556" y1="63111" x2="23556" y2="63111"/>
                          <a14:foregroundMark x1="26222" y1="51556" x2="26222" y2="51556"/>
                          <a14:foregroundMark x1="42222" y1="74667" x2="42222" y2="74667"/>
                          <a14:foregroundMark x1="75556" y1="76444" x2="75556" y2="76444"/>
                          <a14:foregroundMark x1="57778" y1="86667" x2="57778" y2="86667"/>
                          <a14:foregroundMark x1="44889" y1="92000" x2="44889" y2="92000"/>
                          <a14:foregroundMark x1="67556" y1="84000" x2="67556" y2="84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840" y="4601246"/>
              <a:ext cx="489447" cy="489447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8693929" y="5709642"/>
            <a:ext cx="2993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arrow" panose="020B0606020202030204" pitchFamily="34" charset="0"/>
              </a:rPr>
              <a:t>Figure 6. Big picture: Impact of results at economic level</a:t>
            </a:r>
          </a:p>
        </p:txBody>
      </p:sp>
    </p:spTree>
    <p:extLst>
      <p:ext uri="{BB962C8B-B14F-4D97-AF65-F5344CB8AC3E}">
        <p14:creationId xmlns:p14="http://schemas.microsoft.com/office/powerpoint/2010/main" val="54809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8B7793-5F33-412F-833B-69B29415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68F5-5D02-4562-9B3D-26F3ABC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9811-4318-4AEB-BE51-5DD2B974373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1373" y="616072"/>
            <a:ext cx="10856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Arial Narrow" panose="020B0606020202030204" pitchFamily="34" charset="0"/>
              </a:rPr>
              <a:t>Thanks to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latin typeface="Arial Narrow" panose="020B0606020202030204" pitchFamily="34" charset="0"/>
              </a:rPr>
              <a:t>U.S. Department of Energy and industry partners </a:t>
            </a:r>
            <a:r>
              <a:rPr lang="en-US" sz="2400" dirty="0">
                <a:latin typeface="Arial Narrow" panose="020B0606020202030204" pitchFamily="34" charset="0"/>
              </a:rPr>
              <a:t>for the project grant.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latin typeface="Arial Narrow" panose="020B0606020202030204" pitchFamily="34" charset="0"/>
              </a:rPr>
              <a:t>Our advisor, </a:t>
            </a:r>
            <a:r>
              <a:rPr lang="en-US" sz="2400" b="1" dirty="0">
                <a:latin typeface="Arial Narrow" panose="020B0606020202030204" pitchFamily="34" charset="0"/>
              </a:rPr>
              <a:t>Dr. Mehdi Mokhtari</a:t>
            </a:r>
            <a:r>
              <a:rPr lang="en-US" sz="2400" dirty="0">
                <a:latin typeface="Arial Narrow" panose="020B0606020202030204" pitchFamily="34" charset="0"/>
              </a:rPr>
              <a:t>, who always gave valuable suggestions.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latin typeface="Arial Narrow" panose="020B0606020202030204" pitchFamily="34" charset="0"/>
              </a:rPr>
              <a:t>Our colleagues in </a:t>
            </a:r>
            <a:r>
              <a:rPr lang="en-US" sz="2400" b="1" dirty="0">
                <a:latin typeface="Arial Narrow" panose="020B0606020202030204" pitchFamily="34" charset="0"/>
              </a:rPr>
              <a:t>TMSL team</a:t>
            </a:r>
            <a:r>
              <a:rPr lang="en-US" sz="2400" dirty="0">
                <a:latin typeface="Arial Narrow" panose="020B0606020202030204" pitchFamily="34" charset="0"/>
              </a:rPr>
              <a:t>, who shared their valuable opinions.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436" y="3302818"/>
            <a:ext cx="1679518" cy="16146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629" y="3671998"/>
            <a:ext cx="3468842" cy="8763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429" y="4944384"/>
            <a:ext cx="1621046" cy="15779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841" y="5207834"/>
            <a:ext cx="2371190" cy="118227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966" y="5171024"/>
            <a:ext cx="2305050" cy="113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36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8B7793-5F33-412F-833B-69B29415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68F5-5D02-4562-9B3D-26F3ABC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9811-4318-4AEB-BE51-5DD2B974373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5135" y="410094"/>
            <a:ext cx="11741727" cy="419100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endParaRPr lang="en-US" sz="2000" u="sng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000" dirty="0" err="1">
                <a:solidFill>
                  <a:schemeClr val="tx1"/>
                </a:solidFill>
              </a:rPr>
              <a:t>Aderibigbe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Aderonke</a:t>
            </a:r>
            <a:r>
              <a:rPr lang="en-US" sz="2000" dirty="0">
                <a:solidFill>
                  <a:schemeClr val="tx1"/>
                </a:solidFill>
              </a:rPr>
              <a:t>, Clotilde Chen Valdes, and </a:t>
            </a:r>
            <a:r>
              <a:rPr lang="en-US" sz="2000" dirty="0" err="1">
                <a:solidFill>
                  <a:schemeClr val="tx1"/>
                </a:solidFill>
              </a:rPr>
              <a:t>Zoya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Heidari</a:t>
            </a:r>
            <a:r>
              <a:rPr lang="en-US" sz="2000" dirty="0">
                <a:solidFill>
                  <a:schemeClr val="tx1"/>
                </a:solidFill>
              </a:rPr>
              <a:t>. "Integrated rock classification in the </a:t>
            </a:r>
            <a:r>
              <a:rPr lang="en-US" sz="2000" dirty="0" err="1">
                <a:solidFill>
                  <a:schemeClr val="tx1"/>
                </a:solidFill>
              </a:rPr>
              <a:t>Wolfcamp</a:t>
            </a:r>
            <a:r>
              <a:rPr lang="en-US" sz="2000" dirty="0">
                <a:solidFill>
                  <a:schemeClr val="tx1"/>
                </a:solidFill>
              </a:rPr>
              <a:t> Shale based on reservoir quality and anisotropic stress profile estimated from well logs." Interpretation 4, no. 2 (2016): SF1-SF18.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Hackley, Paul C., Catherine B. </a:t>
            </a:r>
            <a:r>
              <a:rPr lang="en-US" sz="2000" dirty="0" err="1">
                <a:solidFill>
                  <a:schemeClr val="tx1"/>
                </a:solidFill>
              </a:rPr>
              <a:t>Enomoto</a:t>
            </a:r>
            <a:r>
              <a:rPr lang="en-US" sz="2000" dirty="0">
                <a:solidFill>
                  <a:schemeClr val="tx1"/>
                </a:solidFill>
              </a:rPr>
              <a:t>, Brett J. Valentine, William A. Rouse, Celeste D. </a:t>
            </a:r>
            <a:r>
              <a:rPr lang="en-US" sz="2000" dirty="0" err="1">
                <a:solidFill>
                  <a:schemeClr val="tx1"/>
                </a:solidFill>
              </a:rPr>
              <a:t>Lohr</a:t>
            </a:r>
            <a:r>
              <a:rPr lang="en-US" sz="2000" dirty="0">
                <a:solidFill>
                  <a:schemeClr val="tx1"/>
                </a:solidFill>
              </a:rPr>
              <a:t>, Frank T. </a:t>
            </a:r>
            <a:r>
              <a:rPr lang="en-US" sz="2000" dirty="0" err="1">
                <a:solidFill>
                  <a:schemeClr val="tx1"/>
                </a:solidFill>
              </a:rPr>
              <a:t>Dulong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Javin</a:t>
            </a:r>
            <a:r>
              <a:rPr lang="en-US" sz="2000" dirty="0">
                <a:solidFill>
                  <a:schemeClr val="tx1"/>
                </a:solidFill>
              </a:rPr>
              <a:t> J. </a:t>
            </a:r>
            <a:r>
              <a:rPr lang="en-US" sz="2000" dirty="0" err="1">
                <a:solidFill>
                  <a:schemeClr val="tx1"/>
                </a:solidFill>
              </a:rPr>
              <a:t>Hatcherian</a:t>
            </a:r>
            <a:r>
              <a:rPr lang="en-US" sz="2000" dirty="0">
                <a:solidFill>
                  <a:schemeClr val="tx1"/>
                </a:solidFill>
              </a:rPr>
              <a:t> et al. Assessment of undiscovered continuous oil and gas resources in the Upper Cretaceous Tuscaloosa marine shale of the US Gulf Coast, 2018. No. 2018-3043. US Geological Survey, 2018.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Ruse, Cristina Mariana, and Mehdi </a:t>
            </a:r>
            <a:r>
              <a:rPr lang="en-US" sz="2000" dirty="0" err="1">
                <a:solidFill>
                  <a:schemeClr val="tx1"/>
                </a:solidFill>
              </a:rPr>
              <a:t>Mokhtari</a:t>
            </a:r>
            <a:r>
              <a:rPr lang="en-US" sz="2000" dirty="0">
                <a:solidFill>
                  <a:schemeClr val="tx1"/>
                </a:solidFill>
              </a:rPr>
              <a:t>. "Characterization of elastic mechanical properties of Tuscaloosa Marine Shale from well logs using the vertical transversely isotropic model." Interpretation 8, no. 4 (2020): T1023-T1036.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Grana, Dario, </a:t>
            </a:r>
            <a:r>
              <a:rPr lang="en-US" sz="2000" dirty="0" err="1">
                <a:solidFill>
                  <a:schemeClr val="tx1"/>
                </a:solidFill>
              </a:rPr>
              <a:t>Sumit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Verma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Josiane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Pafeng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Xiaozheng</a:t>
            </a:r>
            <a:r>
              <a:rPr lang="en-US" sz="2000" dirty="0">
                <a:solidFill>
                  <a:schemeClr val="tx1"/>
                </a:solidFill>
              </a:rPr>
              <a:t> Lang, </a:t>
            </a:r>
            <a:r>
              <a:rPr lang="en-US" sz="2000" dirty="0" err="1">
                <a:solidFill>
                  <a:schemeClr val="tx1"/>
                </a:solidFill>
              </a:rPr>
              <a:t>Hema</a:t>
            </a:r>
            <a:r>
              <a:rPr lang="en-US" sz="2000" dirty="0">
                <a:solidFill>
                  <a:schemeClr val="tx1"/>
                </a:solidFill>
              </a:rPr>
              <a:t> Sharma, </a:t>
            </a:r>
            <a:r>
              <a:rPr lang="en-US" sz="2000" dirty="0" err="1">
                <a:solidFill>
                  <a:schemeClr val="tx1"/>
                </a:solidFill>
              </a:rPr>
              <a:t>Wenting</a:t>
            </a:r>
            <a:r>
              <a:rPr lang="en-US" sz="2000" dirty="0">
                <a:solidFill>
                  <a:schemeClr val="tx1"/>
                </a:solidFill>
              </a:rPr>
              <a:t> Wu, Fred McLaughlin et al. "A rock physics and seismic reservoir characterization study of the Rock Springs Uplift, a carbon dioxide sequestration site in Southwestern Wyoming." International Journal of Greenhouse Gas Control 63 (2017): 296-309.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https://www.netl.doe.gov/sites/default/files/netl-file/M-Mokhtari-Tuscaloosa-Marine-Shale.pdf</a:t>
            </a:r>
          </a:p>
        </p:txBody>
      </p:sp>
    </p:spTree>
    <p:extLst>
      <p:ext uri="{BB962C8B-B14F-4D97-AF65-F5344CB8AC3E}">
        <p14:creationId xmlns:p14="http://schemas.microsoft.com/office/powerpoint/2010/main" val="3336171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68F5-5D02-4562-9B3D-26F3ABC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9811-4318-4AEB-BE51-5DD2B974373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133783" y="4189773"/>
            <a:ext cx="91440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4000" kern="0" dirty="0">
                <a:solidFill>
                  <a:schemeClr val="tx1"/>
                </a:solidFill>
                <a:latin typeface="Garamond" panose="02020404030301010803" pitchFamily="18" charset="0"/>
              </a:rPr>
              <a:t>Thank you for your attention!</a:t>
            </a:r>
          </a:p>
          <a:p>
            <a:pPr eaLnBrk="1" hangingPunct="1"/>
            <a:endParaRPr lang="en-US" sz="4000" kern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eaLnBrk="1" hangingPunct="1"/>
            <a:r>
              <a:rPr lang="en-US" sz="4000" b="1" i="1" kern="0" dirty="0">
                <a:solidFill>
                  <a:schemeClr val="tx1"/>
                </a:solidFill>
                <a:latin typeface="Garamond" panose="02020404030301010803" pitchFamily="18" charset="0"/>
              </a:rPr>
              <a:t>Any questions?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F6F07C8-D991-40E1-86FF-B2797803E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33" y="84004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89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8B7793-5F33-412F-833B-69B29415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68F5-5D02-4562-9B3D-26F3ABC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9811-4318-4AEB-BE51-5DD2B974373A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74" y="1250339"/>
            <a:ext cx="5543478" cy="19588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316" y="1250339"/>
            <a:ext cx="5751694" cy="19588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74" y="3830366"/>
            <a:ext cx="5543478" cy="1968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3830366"/>
            <a:ext cx="5931963" cy="1974590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923109" y="629166"/>
            <a:ext cx="4306807" cy="621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kern="0" dirty="0">
                <a:solidFill>
                  <a:schemeClr val="tx1"/>
                </a:solidFill>
                <a:latin typeface="Garamond" panose="02020404030301010803" pitchFamily="18" charset="0"/>
              </a:rPr>
              <a:t>RQ 0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7265294" y="629166"/>
            <a:ext cx="4306807" cy="621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kern="0" dirty="0">
                <a:solidFill>
                  <a:schemeClr val="tx1"/>
                </a:solidFill>
                <a:latin typeface="Garamond" panose="02020404030301010803" pitchFamily="18" charset="0"/>
              </a:rPr>
              <a:t>RQ 1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7136340" y="3231530"/>
            <a:ext cx="4306807" cy="621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kern="0" dirty="0">
                <a:solidFill>
                  <a:schemeClr val="tx1"/>
                </a:solidFill>
                <a:latin typeface="Garamond" panose="02020404030301010803" pitchFamily="18" charset="0"/>
              </a:rPr>
              <a:t>RQ 3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871194" y="3231530"/>
            <a:ext cx="4306807" cy="621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kern="0" dirty="0">
                <a:solidFill>
                  <a:schemeClr val="tx1"/>
                </a:solidFill>
                <a:latin typeface="Garamond" panose="02020404030301010803" pitchFamily="18" charset="0"/>
              </a:rPr>
              <a:t>RQ 2</a:t>
            </a:r>
          </a:p>
        </p:txBody>
      </p:sp>
    </p:spTree>
    <p:extLst>
      <p:ext uri="{BB962C8B-B14F-4D97-AF65-F5344CB8AC3E}">
        <p14:creationId xmlns:p14="http://schemas.microsoft.com/office/powerpoint/2010/main" val="2744926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8B7793-5F33-412F-833B-69B29415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68F5-5D02-4562-9B3D-26F3ABC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9811-4318-4AEB-BE51-5DD2B974373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550" t="2226" r="776" b="1610"/>
          <a:stretch/>
        </p:blipFill>
        <p:spPr>
          <a:xfrm>
            <a:off x="756944" y="1265229"/>
            <a:ext cx="4305256" cy="32118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488162" y="1144298"/>
            <a:ext cx="63938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Unconventional reservoir across Central </a:t>
            </a:r>
            <a:r>
              <a:rPr lang="en-US" sz="2400" b="1" dirty="0">
                <a:latin typeface="Arial Narrow" panose="020B0606020202030204" pitchFamily="34" charset="0"/>
              </a:rPr>
              <a:t>Louisiana</a:t>
            </a:r>
            <a:r>
              <a:rPr lang="en-US" sz="2400" dirty="0">
                <a:latin typeface="Arial Narrow" panose="020B0606020202030204" pitchFamily="34" charset="0"/>
              </a:rPr>
              <a:t> and Southern </a:t>
            </a:r>
            <a:r>
              <a:rPr lang="en-US" sz="2400" b="1" dirty="0">
                <a:latin typeface="Arial Narrow" panose="020B0606020202030204" pitchFamily="34" charset="0"/>
              </a:rPr>
              <a:t>Mississippi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Recoverable resources of </a:t>
            </a:r>
            <a:r>
              <a:rPr lang="en-US" sz="2400" b="1" dirty="0">
                <a:latin typeface="Arial Narrow" panose="020B0606020202030204" pitchFamily="34" charset="0"/>
              </a:rPr>
              <a:t>1.5 billion </a:t>
            </a:r>
            <a:r>
              <a:rPr lang="en-US" sz="2400" dirty="0">
                <a:latin typeface="Arial Narrow" panose="020B0606020202030204" pitchFamily="34" charset="0"/>
              </a:rPr>
              <a:t>barrels of oil and </a:t>
            </a:r>
            <a:r>
              <a:rPr lang="en-US" sz="2400" b="1" dirty="0">
                <a:latin typeface="Arial Narrow" panose="020B0606020202030204" pitchFamily="34" charset="0"/>
              </a:rPr>
              <a:t>4.6 trillion</a:t>
            </a:r>
            <a:r>
              <a:rPr lang="en-US" sz="2400" dirty="0">
                <a:latin typeface="Arial Narrow" panose="020B0606020202030204" pitchFamily="34" charset="0"/>
              </a:rPr>
              <a:t> cubic feet of gas</a:t>
            </a:r>
          </a:p>
        </p:txBody>
      </p:sp>
      <p:sp>
        <p:nvSpPr>
          <p:cNvPr id="9" name="Rectangle 8"/>
          <p:cNvSpPr/>
          <p:nvPr/>
        </p:nvSpPr>
        <p:spPr>
          <a:xfrm>
            <a:off x="1002789" y="511686"/>
            <a:ext cx="48768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Arial Narrow" panose="020B0606020202030204" pitchFamily="34" charset="0"/>
              </a:rPr>
              <a:t>Tuscaloosa Marine Shale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058" y="2997558"/>
            <a:ext cx="3654128" cy="3104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65414" y="5072288"/>
            <a:ext cx="6119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  <a:latin typeface="Arial Narrow" panose="020B0606020202030204" pitchFamily="34" charset="0"/>
              </a:rPr>
              <a:t>Low</a:t>
            </a:r>
            <a:r>
              <a:rPr lang="en-US" sz="2400" dirty="0">
                <a:latin typeface="Arial Narrow" panose="020B0606020202030204" pitchFamily="34" charset="0"/>
              </a:rPr>
              <a:t> acreage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  <a:latin typeface="Arial Narrow" panose="020B0606020202030204" pitchFamily="34" charset="0"/>
              </a:rPr>
              <a:t>Easy access </a:t>
            </a:r>
            <a:r>
              <a:rPr lang="en-US" sz="2400" dirty="0">
                <a:latin typeface="Arial Narrow" panose="020B0606020202030204" pitchFamily="34" charset="0"/>
              </a:rPr>
              <a:t>to pipelines and refineries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High</a:t>
            </a:r>
            <a:r>
              <a:rPr lang="en-US" sz="2400" b="1" dirty="0">
                <a:latin typeface="Arial Narrow" panose="020B0606020202030204" pitchFamily="34" charset="0"/>
              </a:rPr>
              <a:t> </a:t>
            </a:r>
            <a:r>
              <a:rPr lang="en-US" sz="2400" dirty="0">
                <a:latin typeface="Arial Narrow" panose="020B0606020202030204" pitchFamily="34" charset="0"/>
              </a:rPr>
              <a:t>costs associated with drilling and completion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7411" y="4477087"/>
            <a:ext cx="608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Figure 1. Tuscaloosa Marine Shale map (Hackley et. al, 2018)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84969" y="6184199"/>
            <a:ext cx="505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Figure 2. TMS costs and risks (https://www.netl.doe.gov)</a:t>
            </a:r>
          </a:p>
        </p:txBody>
      </p:sp>
    </p:spTree>
    <p:extLst>
      <p:ext uri="{BB962C8B-B14F-4D97-AF65-F5344CB8AC3E}">
        <p14:creationId xmlns:p14="http://schemas.microsoft.com/office/powerpoint/2010/main" val="4060882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8B7793-5F33-412F-833B-69B29415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68F5-5D02-4562-9B3D-26F3ABC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9811-4318-4AEB-BE51-5DD2B974373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005003-6429-431E-867C-ABA0F4556E07}"/>
              </a:ext>
            </a:extLst>
          </p:cNvPr>
          <p:cNvSpPr/>
          <p:nvPr/>
        </p:nvSpPr>
        <p:spPr>
          <a:xfrm>
            <a:off x="673331" y="4637851"/>
            <a:ext cx="106070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Arial Narrow" panose="020B0606020202030204" pitchFamily="34" charset="0"/>
              </a:rPr>
              <a:t>The selection of hydraulic fracturing* intervals in TMS is a difficult task due to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high average clay content (50 </a:t>
            </a:r>
            <a:r>
              <a:rPr lang="en-US" sz="2400" dirty="0" err="1">
                <a:latin typeface="Arial Narrow" panose="020B0606020202030204" pitchFamily="34" charset="0"/>
              </a:rPr>
              <a:t>wt</a:t>
            </a:r>
            <a:r>
              <a:rPr lang="en-US" sz="2400" dirty="0">
                <a:latin typeface="Arial Narrow" panose="020B0606020202030204" pitchFamily="34" charset="0"/>
              </a:rPr>
              <a:t>%)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fine-scale heterogeneity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and anisotropy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32078" y="690570"/>
            <a:ext cx="6232406" cy="3659096"/>
            <a:chOff x="1142121" y="1036269"/>
            <a:chExt cx="6232406" cy="3659096"/>
          </a:xfrm>
        </p:grpSpPr>
        <p:grpSp>
          <p:nvGrpSpPr>
            <p:cNvPr id="30" name="Group 29"/>
            <p:cNvGrpSpPr/>
            <p:nvPr/>
          </p:nvGrpSpPr>
          <p:grpSpPr>
            <a:xfrm>
              <a:off x="1142121" y="1036269"/>
              <a:ext cx="6232406" cy="3659096"/>
              <a:chOff x="1097299" y="967376"/>
              <a:chExt cx="6232406" cy="3659096"/>
            </a:xfrm>
          </p:grpSpPr>
          <p:pic>
            <p:nvPicPr>
              <p:cNvPr id="33" name="Picture 32" descr="A picture containing sitting, wooden, black, white&#10;&#10;Description automatically generated">
                <a:extLst>
                  <a:ext uri="{FF2B5EF4-FFF2-40B4-BE49-F238E27FC236}">
                    <a16:creationId xmlns:a16="http://schemas.microsoft.com/office/drawing/2014/main" id="{9CB7008B-F693-4EA2-AF00-D238DC716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8859" y="967376"/>
                <a:ext cx="2744322" cy="36590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4" name="Picture 33" descr="A picture containing measure, sitting, black, clock&#10;&#10;Description automatically generated">
                <a:extLst>
                  <a:ext uri="{FF2B5EF4-FFF2-40B4-BE49-F238E27FC236}">
                    <a16:creationId xmlns:a16="http://schemas.microsoft.com/office/drawing/2014/main" id="{9527CBE1-E400-4A86-986F-8C33CEA40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2444" y="967376"/>
                <a:ext cx="2744321" cy="36590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5392734" y="1538645"/>
                <a:ext cx="193697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Arial Narrow" panose="020B0606020202030204" pitchFamily="34" charset="0"/>
                  </a:rPr>
                  <a:t>Thin layers of clay</a:t>
                </a:r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H="1">
                <a:off x="6486104" y="1907977"/>
                <a:ext cx="190220" cy="88894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>
                <a:off x="6676324" y="1907977"/>
                <a:ext cx="0" cy="9876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1097299" y="1086904"/>
                <a:ext cx="320551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Arial Narrow" panose="020B0606020202030204" pitchFamily="34" charset="0"/>
                  </a:rPr>
                  <a:t>Rapid changes in mineralogy</a:t>
                </a:r>
              </a:p>
            </p:txBody>
          </p:sp>
          <p:cxnSp>
            <p:nvCxnSpPr>
              <p:cNvPr id="39" name="Straight Arrow Connector 38"/>
              <p:cNvCxnSpPr/>
              <p:nvPr/>
            </p:nvCxnSpPr>
            <p:spPr>
              <a:xfrm flipH="1">
                <a:off x="2522093" y="1464741"/>
                <a:ext cx="779928" cy="8212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2817228" y="1464741"/>
                <a:ext cx="484793" cy="10498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/>
            <p:cNvCxnSpPr/>
            <p:nvPr/>
          </p:nvCxnSpPr>
          <p:spPr>
            <a:xfrm>
              <a:off x="3497561" y="2470681"/>
              <a:ext cx="0" cy="104757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3346843" y="2865817"/>
              <a:ext cx="8765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 Narrow" panose="020B0606020202030204" pitchFamily="34" charset="0"/>
                </a:rPr>
                <a:t>1 inch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7182177" y="3641780"/>
            <a:ext cx="4699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rial Narrow" panose="020B0606020202030204" pitchFamily="34" charset="0"/>
              </a:rPr>
              <a:t>Figure 3. TMS rock samples, </a:t>
            </a:r>
            <a:r>
              <a:rPr lang="en-US" sz="2000" b="1" i="1" dirty="0">
                <a:latin typeface="Arial Narrow" panose="020B0606020202030204" pitchFamily="34" charset="0"/>
              </a:rPr>
              <a:t>Courtesy of Goodrich Petroleum</a:t>
            </a:r>
            <a:endParaRPr lang="en-US" sz="20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722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8B7793-5F33-412F-833B-69B29415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68F5-5D02-4562-9B3D-26F3ABC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9811-4318-4AEB-BE51-5DD2B974373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9282" y="675671"/>
            <a:ext cx="11499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Arial Narrow" panose="020B0606020202030204" pitchFamily="34" charset="0"/>
              </a:rPr>
              <a:t>Reliable rock classification is vital when target zones for successful hydraulic fracturing treatment are being identified and should incorporate the following properties (</a:t>
            </a:r>
            <a:r>
              <a:rPr lang="en-US" sz="2400" dirty="0" err="1">
                <a:latin typeface="Arial Narrow" panose="020B0606020202030204" pitchFamily="34" charset="0"/>
              </a:rPr>
              <a:t>Aderibigbe</a:t>
            </a:r>
            <a:r>
              <a:rPr lang="en-US" sz="2400" dirty="0">
                <a:latin typeface="Arial Narrow" panose="020B0606020202030204" pitchFamily="34" charset="0"/>
              </a:rPr>
              <a:t> et al., 2016)</a:t>
            </a:r>
          </a:p>
        </p:txBody>
      </p:sp>
      <p:sp>
        <p:nvSpPr>
          <p:cNvPr id="7" name="Rectangle 6"/>
          <p:cNvSpPr/>
          <p:nvPr/>
        </p:nvSpPr>
        <p:spPr>
          <a:xfrm>
            <a:off x="309282" y="1464373"/>
            <a:ext cx="116194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sz="2400" dirty="0">
                <a:latin typeface="Arial Narrow" panose="020B0606020202030204" pitchFamily="34" charset="0"/>
              </a:rPr>
              <a:t>Petrophysical (e.g., porosity, permeability, and water saturation)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sz="2400" dirty="0">
                <a:latin typeface="Arial Narrow" panose="020B0606020202030204" pitchFamily="34" charset="0"/>
              </a:rPr>
              <a:t>Compositional (e.g., volume of kerogen, quartz, calcite, and clay)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sz="2400" dirty="0">
                <a:latin typeface="Arial Narrow" panose="020B0606020202030204" pitchFamily="34" charset="0"/>
              </a:rPr>
              <a:t>Geological (e.g., rock facies)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sz="2400" dirty="0">
                <a:latin typeface="Arial Narrow" panose="020B0606020202030204" pitchFamily="34" charset="0"/>
              </a:rPr>
              <a:t>Geomechanical (e.g., minimum horizontal stress)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208" y="3207098"/>
            <a:ext cx="5334000" cy="32920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674865" y="5791291"/>
            <a:ext cx="3439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rial Narrow" panose="020B0606020202030204" pitchFamily="34" charset="0"/>
              </a:rPr>
              <a:t>Figure 4. Rock classification inputs example (Grana et al., 2017)</a:t>
            </a:r>
          </a:p>
        </p:txBody>
      </p:sp>
    </p:spTree>
    <p:extLst>
      <p:ext uri="{BB962C8B-B14F-4D97-AF65-F5344CB8AC3E}">
        <p14:creationId xmlns:p14="http://schemas.microsoft.com/office/powerpoint/2010/main" val="3417660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8B7793-5F33-412F-833B-69B29415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68F5-5D02-4562-9B3D-26F3ABC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9811-4318-4AEB-BE51-5DD2B974373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9150" y="3724121"/>
            <a:ext cx="4498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Well log-based classification</a:t>
            </a:r>
          </a:p>
        </p:txBody>
      </p:sp>
      <p:sp>
        <p:nvSpPr>
          <p:cNvPr id="18" name="Oval 17"/>
          <p:cNvSpPr/>
          <p:nvPr/>
        </p:nvSpPr>
        <p:spPr>
          <a:xfrm>
            <a:off x="533400" y="1722258"/>
            <a:ext cx="1828800" cy="1447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DEF6F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Costly</a:t>
            </a:r>
          </a:p>
        </p:txBody>
      </p:sp>
      <p:sp>
        <p:nvSpPr>
          <p:cNvPr id="19" name="Oval 18"/>
          <p:cNvSpPr/>
          <p:nvPr/>
        </p:nvSpPr>
        <p:spPr>
          <a:xfrm>
            <a:off x="8769927" y="1722258"/>
            <a:ext cx="2851266" cy="1447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DEF6F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Time-consuming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89150" y="785011"/>
            <a:ext cx="8975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 Narrow" panose="020B0606020202030204" pitchFamily="34" charset="0"/>
              </a:rPr>
              <a:t>Rock classification based on the core observation and laboratory tests</a:t>
            </a:r>
          </a:p>
        </p:txBody>
      </p:sp>
      <p:sp>
        <p:nvSpPr>
          <p:cNvPr id="22" name="Oval 21"/>
          <p:cNvSpPr/>
          <p:nvPr/>
        </p:nvSpPr>
        <p:spPr>
          <a:xfrm>
            <a:off x="2859578" y="1615270"/>
            <a:ext cx="5340153" cy="1831067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DEF6F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Estimations for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EF6F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discrete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DEF6F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samples,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EF6F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not for whole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DEF6F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depth interval</a:t>
            </a:r>
          </a:p>
        </p:txBody>
      </p:sp>
      <p:sp>
        <p:nvSpPr>
          <p:cNvPr id="23" name="Oval 22"/>
          <p:cNvSpPr/>
          <p:nvPr/>
        </p:nvSpPr>
        <p:spPr>
          <a:xfrm>
            <a:off x="5961243" y="4460524"/>
            <a:ext cx="5617367" cy="1447800"/>
          </a:xfrm>
          <a:prstGeom prst="ellipse">
            <a:avLst/>
          </a:prstGeom>
          <a:solidFill>
            <a:srgbClr val="ECFAF7">
              <a:lumMod val="25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DEF6F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Estimations for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EF6F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whole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DEF6F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depth interval</a:t>
            </a:r>
          </a:p>
        </p:txBody>
      </p:sp>
      <p:sp>
        <p:nvSpPr>
          <p:cNvPr id="24" name="Oval 23"/>
          <p:cNvSpPr/>
          <p:nvPr/>
        </p:nvSpPr>
        <p:spPr>
          <a:xfrm>
            <a:off x="1039091" y="4460524"/>
            <a:ext cx="4018348" cy="1447800"/>
          </a:xfrm>
          <a:prstGeom prst="ellipse">
            <a:avLst/>
          </a:prstGeom>
          <a:solidFill>
            <a:srgbClr val="ECFAF7">
              <a:lumMod val="25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DEF6F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Time and Cost are eliminated</a:t>
            </a:r>
          </a:p>
        </p:txBody>
      </p:sp>
    </p:spTree>
    <p:extLst>
      <p:ext uri="{BB962C8B-B14F-4D97-AF65-F5344CB8AC3E}">
        <p14:creationId xmlns:p14="http://schemas.microsoft.com/office/powerpoint/2010/main" val="971991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8B7793-5F33-412F-833B-69B29415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68F5-5D02-4562-9B3D-26F3ABC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9811-4318-4AEB-BE51-5DD2B974373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1196" y="579659"/>
            <a:ext cx="9479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Arial Narrow" panose="020B0606020202030204" pitchFamily="34" charset="0"/>
              </a:rPr>
              <a:t>Application of Machine Learning (ML) for well log-based classification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1196" y="1272157"/>
            <a:ext cx="7996401" cy="5270391"/>
            <a:chOff x="803969" y="1181722"/>
            <a:chExt cx="7996401" cy="5270391"/>
          </a:xfrm>
        </p:grpSpPr>
        <p:pic>
          <p:nvPicPr>
            <p:cNvPr id="1026" name="Picture 2" descr="https://miro.medium.com/max/914/0*xZhTViWm05UN-f0L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969" y="1766147"/>
              <a:ext cx="3984162" cy="4685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miro.medium.com/max/769/1*gGHZ28uldR4SirxZwiY8X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225" y="1982750"/>
              <a:ext cx="3580145" cy="446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1034510" y="1181722"/>
              <a:ext cx="391197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000" dirty="0">
                  <a:latin typeface="Arial Narrow" panose="020B0606020202030204" pitchFamily="34" charset="0"/>
                </a:rPr>
                <a:t>Supervised learning (Output available)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397875" y="1181722"/>
              <a:ext cx="3402495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000" dirty="0">
                  <a:latin typeface="Arial Narrow" panose="020B0606020202030204" pitchFamily="34" charset="0"/>
                </a:rPr>
                <a:t>Unsupervised learning (No output)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637028" y="5581933"/>
            <a:ext cx="3439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rial Narrow" panose="020B0606020202030204" pitchFamily="34" charset="0"/>
              </a:rPr>
              <a:t>Figure 5. Rock classification tasks (https://towardsdatascience.com/)</a:t>
            </a:r>
          </a:p>
        </p:txBody>
      </p:sp>
    </p:spTree>
    <p:extLst>
      <p:ext uri="{BB962C8B-B14F-4D97-AF65-F5344CB8AC3E}">
        <p14:creationId xmlns:p14="http://schemas.microsoft.com/office/powerpoint/2010/main" val="2496299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8B7793-5F33-412F-833B-69B29415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68F5-5D02-4562-9B3D-26F3ABC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9811-4318-4AEB-BE51-5DD2B974373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71197" y="579659"/>
            <a:ext cx="8232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Arial Narrow" panose="020B0606020202030204" pitchFamily="34" charset="0"/>
              </a:rPr>
              <a:t>Rock class classification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1197" y="1133165"/>
            <a:ext cx="2114308" cy="57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 Narrow" panose="020B0606020202030204" pitchFamily="34" charset="0"/>
              </a:rPr>
              <a:t>Input well logs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16842"/>
              </p:ext>
            </p:extLst>
          </p:nvPr>
        </p:nvGraphicFramePr>
        <p:xfrm>
          <a:off x="520756" y="1897981"/>
          <a:ext cx="6096000" cy="2743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6413789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654358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Well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 log</a:t>
                      </a:r>
                      <a:endParaRPr lang="en-US" sz="24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Feature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7376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True Vertical Depth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DEPT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3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Gamma Ray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GR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652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Resistivity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AT90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30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Density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DPHZ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282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Neutron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Porosity</a:t>
                      </a:r>
                      <a:endParaRPr lang="en-US" sz="24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NPHI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974629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54890"/>
              </p:ext>
            </p:extLst>
          </p:nvPr>
        </p:nvGraphicFramePr>
        <p:xfrm>
          <a:off x="8661320" y="2812381"/>
          <a:ext cx="3048000" cy="914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320027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Target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958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Rock class*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823164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6882938" y="3185561"/>
            <a:ext cx="1413163" cy="3906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0756" y="4960464"/>
            <a:ext cx="10844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*-From heterogeneous rock analysis (HRA), a workflow that identifies rock classes defined in a reference well (e.g., wells with core) and compares them with a subsequent well.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783899" y="1991033"/>
            <a:ext cx="16112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Supervised ML techniques</a:t>
            </a:r>
            <a:endParaRPr lang="en-US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26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8B7793-5F33-412F-833B-69B29415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68F5-5D02-4562-9B3D-26F3ABC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9811-4318-4AEB-BE51-5DD2B974373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2759" y="712662"/>
            <a:ext cx="8880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rial Narrow" panose="020B0606020202030204" pitchFamily="34" charset="0"/>
              </a:rPr>
              <a:t>7 out of 10 rock classes for the Tuscaloosa interval are present in TMS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024136"/>
              </p:ext>
            </p:extLst>
          </p:nvPr>
        </p:nvGraphicFramePr>
        <p:xfrm>
          <a:off x="519317" y="1393332"/>
          <a:ext cx="2704582" cy="5029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04582">
                  <a:extLst>
                    <a:ext uri="{9D8B030D-6E8A-4147-A177-3AD203B41FA5}">
                      <a16:colId xmlns:a16="http://schemas.microsoft.com/office/drawing/2014/main" val="2641378974"/>
                    </a:ext>
                  </a:extLst>
                </a:gridCol>
              </a:tblGrid>
              <a:tr h="3902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Rock class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7376233"/>
                  </a:ext>
                </a:extLst>
              </a:tr>
              <a:tr h="3902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 (Blue)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32716"/>
                  </a:ext>
                </a:extLst>
              </a:tr>
              <a:tr h="3902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2 (Light blue)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52723"/>
                  </a:ext>
                </a:extLst>
              </a:tr>
              <a:tr h="3902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3 (Light green)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230027"/>
                  </a:ext>
                </a:extLst>
              </a:tr>
              <a:tr h="3902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 (Yellow)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282853"/>
                  </a:ext>
                </a:extLst>
              </a:tr>
              <a:tr h="3902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 (Red)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974629"/>
                  </a:ext>
                </a:extLst>
              </a:tr>
              <a:tr h="3902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6 (Brown)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656565"/>
                  </a:ext>
                </a:extLst>
              </a:tr>
              <a:tr h="3902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7 (Black)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424148"/>
                  </a:ext>
                </a:extLst>
              </a:tr>
              <a:tr h="3902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8 (Purple)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415584"/>
                  </a:ext>
                </a:extLst>
              </a:tr>
              <a:tr h="3902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 (Olive)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21696"/>
                  </a:ext>
                </a:extLst>
              </a:tr>
              <a:tr h="3902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10 (Orange)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91511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720" y="2142961"/>
            <a:ext cx="8476667" cy="32345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21720" y="1461329"/>
            <a:ext cx="5622279" cy="57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 Narrow" panose="020B0606020202030204" pitchFamily="34" charset="0"/>
              </a:rPr>
              <a:t>Petrophysical properties of rock classes in TMS:</a:t>
            </a:r>
          </a:p>
        </p:txBody>
      </p:sp>
    </p:spTree>
    <p:extLst>
      <p:ext uri="{BB962C8B-B14F-4D97-AF65-F5344CB8AC3E}">
        <p14:creationId xmlns:p14="http://schemas.microsoft.com/office/powerpoint/2010/main" val="772458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13459</TotalTime>
  <Words>1407</Words>
  <Application>Microsoft Office PowerPoint</Application>
  <PresentationFormat>Widescreen</PresentationFormat>
  <Paragraphs>267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Narrow</vt:lpstr>
      <vt:lpstr>Calibri</vt:lpstr>
      <vt:lpstr>Garamond</vt:lpstr>
      <vt:lpstr>Wingdings</vt:lpstr>
      <vt:lpstr>Office Theme</vt:lpstr>
      <vt:lpstr>Machine Learning-Driven Rock Classification to Optimize Completion and Hydraulic Fracturing Performance in Tuscaloosa Marine Shale</vt:lpstr>
      <vt:lpstr>Outline</vt:lpstr>
      <vt:lpstr>Introduction</vt:lpstr>
      <vt:lpstr>Introduction</vt:lpstr>
      <vt:lpstr>Introduction</vt:lpstr>
      <vt:lpstr>Introduction</vt:lpstr>
      <vt:lpstr>Introduction</vt:lpstr>
      <vt:lpstr>Materials and Methods</vt:lpstr>
      <vt:lpstr>Materials and Methods</vt:lpstr>
      <vt:lpstr>Materials and Methods</vt:lpstr>
      <vt:lpstr>Materials and Methods</vt:lpstr>
      <vt:lpstr>Materials and Methods</vt:lpstr>
      <vt:lpstr>Materials and Methods</vt:lpstr>
      <vt:lpstr>Materials and Methods</vt:lpstr>
      <vt:lpstr>Results: Rock class classification</vt:lpstr>
      <vt:lpstr>Results: Rock class classification</vt:lpstr>
      <vt:lpstr>Results: Rock class classification</vt:lpstr>
      <vt:lpstr>Results: Rock facies classification</vt:lpstr>
      <vt:lpstr>Results: Rock facies classification</vt:lpstr>
      <vt:lpstr>Results: Reservoir Quality clusters</vt:lpstr>
      <vt:lpstr>Results: Reservoir Quality clusters</vt:lpstr>
      <vt:lpstr>Results: Stress Profile clusters</vt:lpstr>
      <vt:lpstr>Results: Fracturing Candidate Selection</vt:lpstr>
      <vt:lpstr>Conclusions</vt:lpstr>
      <vt:lpstr>Acknowledgements</vt:lpstr>
      <vt:lpstr>References</vt:lpstr>
      <vt:lpstr>PowerPoint Presentation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Craddock</dc:creator>
  <cp:lastModifiedBy>Jamal Ahmadov</cp:lastModifiedBy>
  <cp:revision>124</cp:revision>
  <dcterms:created xsi:type="dcterms:W3CDTF">2020-12-02T23:04:20Z</dcterms:created>
  <dcterms:modified xsi:type="dcterms:W3CDTF">2021-05-16T18:29:45Z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03e2fe1-4846-4393-8cf2-1bc71a04fd88_Enabled">
    <vt:lpwstr>True</vt:lpwstr>
  </property>
  <property fmtid="{D5CDD505-2E9C-101B-9397-08002B2CF9AE}" pid="3" name="MSIP_Label_703e2fe1-4846-4393-8cf2-1bc71a04fd88_SiteId">
    <vt:lpwstr>41ff26dc-250f-4b13-8981-739be8610c21</vt:lpwstr>
  </property>
  <property fmtid="{D5CDD505-2E9C-101B-9397-08002B2CF9AE}" pid="4" name="MSIP_Label_703e2fe1-4846-4393-8cf2-1bc71a04fd88_Owner">
    <vt:lpwstr>PCraddock@slb.com</vt:lpwstr>
  </property>
  <property fmtid="{D5CDD505-2E9C-101B-9397-08002B2CF9AE}" pid="5" name="MSIP_Label_703e2fe1-4846-4393-8cf2-1bc71a04fd88_SetDate">
    <vt:lpwstr>2020-12-02T23:24:38.2131281Z</vt:lpwstr>
  </property>
  <property fmtid="{D5CDD505-2E9C-101B-9397-08002B2CF9AE}" pid="6" name="MSIP_Label_703e2fe1-4846-4393-8cf2-1bc71a04fd88_Name">
    <vt:lpwstr>Public</vt:lpwstr>
  </property>
  <property fmtid="{D5CDD505-2E9C-101B-9397-08002B2CF9AE}" pid="7" name="MSIP_Label_703e2fe1-4846-4393-8cf2-1bc71a04fd88_Application">
    <vt:lpwstr>Microsoft Azure Information Protection</vt:lpwstr>
  </property>
  <property fmtid="{D5CDD505-2E9C-101B-9397-08002B2CF9AE}" pid="8" name="MSIP_Label_703e2fe1-4846-4393-8cf2-1bc71a04fd88_ActionId">
    <vt:lpwstr>13269ece-82d9-4463-848d-99dc4663134f</vt:lpwstr>
  </property>
  <property fmtid="{D5CDD505-2E9C-101B-9397-08002B2CF9AE}" pid="9" name="MSIP_Label_703e2fe1-4846-4393-8cf2-1bc71a04fd88_Extended_MSFT_Method">
    <vt:lpwstr>Manual</vt:lpwstr>
  </property>
  <property fmtid="{D5CDD505-2E9C-101B-9397-08002B2CF9AE}" pid="10" name="Sensitivity">
    <vt:lpwstr>Public</vt:lpwstr>
  </property>
</Properties>
</file>